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7" r:id="rId2"/>
    <p:sldId id="25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7" r:id="rId57"/>
    <p:sldId id="325" r:id="rId58"/>
    <p:sldId id="326" r:id="rId5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9224"/>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59" autoAdjust="0"/>
    <p:restoredTop sz="94609" autoAdjust="0"/>
  </p:normalViewPr>
  <p:slideViewPr>
    <p:cSldViewPr>
      <p:cViewPr varScale="1">
        <p:scale>
          <a:sx n="72" d="100"/>
          <a:sy n="72" d="100"/>
        </p:scale>
        <p:origin x="-564" y="-96"/>
      </p:cViewPr>
      <p:guideLst>
        <p:guide orient="horz" pos="2160"/>
        <p:guide pos="2880"/>
      </p:guideLst>
    </p:cSldViewPr>
  </p:slideViewPr>
  <p:outlineViewPr>
    <p:cViewPr>
      <p:scale>
        <a:sx n="33" d="100"/>
        <a:sy n="33" d="100"/>
      </p:scale>
      <p:origin x="0" y="4650"/>
    </p:cViewPr>
  </p:outlineViewPr>
  <p:notesTextViewPr>
    <p:cViewPr>
      <p:scale>
        <a:sx n="1" d="1"/>
        <a:sy n="1" d="1"/>
      </p:scale>
      <p:origin x="0" y="0"/>
    </p:cViewPr>
  </p:notesTextViewPr>
  <p:sorterViewPr>
    <p:cViewPr>
      <p:scale>
        <a:sx n="34" d="100"/>
        <a:sy n="3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36980B-0882-45D7-A3C3-AE3D194F6529}" type="datetimeFigureOut">
              <a:rPr lang="zh-CN" altLang="en-US" smtClean="0"/>
              <a:t>2016/6/1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64AB18-833D-4BB5-92DA-AD5DBBA5F749}" type="slidenum">
              <a:rPr lang="zh-CN" altLang="en-US" smtClean="0"/>
              <a:t>‹#›</a:t>
            </a:fld>
            <a:endParaRPr lang="zh-CN" altLang="en-US"/>
          </a:p>
        </p:txBody>
      </p:sp>
    </p:spTree>
    <p:extLst>
      <p:ext uri="{BB962C8B-B14F-4D97-AF65-F5344CB8AC3E}">
        <p14:creationId xmlns:p14="http://schemas.microsoft.com/office/powerpoint/2010/main" val="182878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A71FB-6832-4870-930F-36E15E35AE21}" type="slidenum">
              <a:rPr lang="en-US" altLang="zh-CN"/>
              <a:pPr/>
              <a:t>3</a:t>
            </a:fld>
            <a:endParaRPr lang="en-US" altLang="zh-CN"/>
          </a:p>
        </p:txBody>
      </p:sp>
      <p:sp>
        <p:nvSpPr>
          <p:cNvPr id="1761282" name="Rectangle 2"/>
          <p:cNvSpPr>
            <a:spLocks noGrp="1" noRot="1" noChangeAspect="1" noChangeArrowheads="1" noTextEdit="1"/>
          </p:cNvSpPr>
          <p:nvPr>
            <p:ph type="sldImg"/>
          </p:nvPr>
        </p:nvSpPr>
        <p:spPr>
          <a:ln/>
        </p:spPr>
      </p:sp>
      <p:sp>
        <p:nvSpPr>
          <p:cNvPr id="1761283" name="Rectangle 3"/>
          <p:cNvSpPr>
            <a:spLocks noGrp="1" noChangeArrowheads="1"/>
          </p:cNvSpPr>
          <p:nvPr>
            <p:ph type="body" idx="1"/>
          </p:nvPr>
        </p:nvSpPr>
        <p:spPr/>
        <p:txBody>
          <a:bodyPr/>
          <a:lstStyle/>
          <a:p>
            <a:r>
              <a:rPr lang="en-US" altLang="zh-CN"/>
              <a:t>B</a:t>
            </a: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4" name="Line 2"/>
          <p:cNvSpPr>
            <a:spLocks noChangeShapeType="1"/>
          </p:cNvSpPr>
          <p:nvPr/>
        </p:nvSpPr>
        <p:spPr bwMode="auto">
          <a:xfrm>
            <a:off x="7812088" y="2708275"/>
            <a:ext cx="0" cy="295275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grpSp>
        <p:nvGrpSpPr>
          <p:cNvPr id="5" name="Group 8"/>
          <p:cNvGrpSpPr>
            <a:grpSpLocks/>
          </p:cNvGrpSpPr>
          <p:nvPr/>
        </p:nvGrpSpPr>
        <p:grpSpPr bwMode="auto">
          <a:xfrm>
            <a:off x="7885113" y="2997200"/>
            <a:ext cx="1258887" cy="1973263"/>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grpSp>
      <p:sp>
        <p:nvSpPr>
          <p:cNvPr id="37" name="Line 40"/>
          <p:cNvSpPr>
            <a:spLocks noChangeShapeType="1"/>
          </p:cNvSpPr>
          <p:nvPr/>
        </p:nvSpPr>
        <p:spPr bwMode="auto">
          <a:xfrm>
            <a:off x="3132138" y="2565400"/>
            <a:ext cx="6011862"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lgn="ctr" fontAlgn="base">
              <a:spcBef>
                <a:spcPct val="0"/>
              </a:spcBef>
              <a:spcAft>
                <a:spcPct val="0"/>
              </a:spcAft>
            </a:pPr>
            <a:endParaRPr lang="zh-CN" altLang="en-US" b="1">
              <a:solidFill>
                <a:srgbClr val="000000"/>
              </a:solidFill>
              <a:ea typeface="华文细黑" pitchFamily="2" charset="-122"/>
            </a:endParaRPr>
          </a:p>
        </p:txBody>
      </p:sp>
      <p:sp>
        <p:nvSpPr>
          <p:cNvPr id="38" name="AutoShape 41" descr="OOOPIC_vipvip_200809162034180ffb614fae8b91aa52"/>
          <p:cNvSpPr>
            <a:spLocks noChangeArrowheads="1"/>
          </p:cNvSpPr>
          <p:nvPr userDrawn="1"/>
        </p:nvSpPr>
        <p:spPr bwMode="auto">
          <a:xfrm>
            <a:off x="-36513" y="5805488"/>
            <a:ext cx="1439863" cy="981075"/>
          </a:xfrm>
          <a:prstGeom prst="roundRect">
            <a:avLst>
              <a:gd name="adj" fmla="val 16667"/>
            </a:avLst>
          </a:prstGeom>
          <a:blipFill dpi="0" rotWithShape="1">
            <a:blip r:embed="rId3"/>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39" name="AutoShape 42" descr="0210010003"/>
          <p:cNvSpPr>
            <a:spLocks noChangeArrowheads="1"/>
          </p:cNvSpPr>
          <p:nvPr userDrawn="1"/>
        </p:nvSpPr>
        <p:spPr bwMode="auto">
          <a:xfrm>
            <a:off x="1403350" y="5805488"/>
            <a:ext cx="1444625" cy="981075"/>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0" name="AutoShape 43" descr="0020020139"/>
          <p:cNvSpPr>
            <a:spLocks noChangeArrowheads="1"/>
          </p:cNvSpPr>
          <p:nvPr userDrawn="1"/>
        </p:nvSpPr>
        <p:spPr bwMode="auto">
          <a:xfrm>
            <a:off x="4284663" y="5805488"/>
            <a:ext cx="1403350" cy="981075"/>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1" name="AutoShape 44" descr="OOOPIC_vipvip_200809162038189711c8bf53c3eee478"/>
          <p:cNvSpPr>
            <a:spLocks noChangeArrowheads="1"/>
          </p:cNvSpPr>
          <p:nvPr userDrawn="1"/>
        </p:nvSpPr>
        <p:spPr bwMode="auto">
          <a:xfrm>
            <a:off x="2843213" y="5805488"/>
            <a:ext cx="1439862" cy="981075"/>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2" name="AutoShape 45" descr="b_49931_PSD_20090815095531"/>
          <p:cNvSpPr>
            <a:spLocks noChangeArrowheads="1"/>
          </p:cNvSpPr>
          <p:nvPr userDrawn="1"/>
        </p:nvSpPr>
        <p:spPr bwMode="auto">
          <a:xfrm>
            <a:off x="323850" y="333375"/>
            <a:ext cx="2376488" cy="2376488"/>
          </a:xfrm>
          <a:prstGeom prst="roundRect">
            <a:avLst>
              <a:gd name="adj" fmla="val 16667"/>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3" name="AutoShape 48" descr="b_49931_PSD_20090815095531">
            <a:hlinkClick r:id="" action="ppaction://hlinkshowjump?jump=lastslideviewed"/>
          </p:cNvPr>
          <p:cNvSpPr>
            <a:spLocks noChangeArrowheads="1"/>
          </p:cNvSpPr>
          <p:nvPr userDrawn="1"/>
        </p:nvSpPr>
        <p:spPr bwMode="auto">
          <a:xfrm>
            <a:off x="179388" y="188913"/>
            <a:ext cx="2376487" cy="2376487"/>
          </a:xfrm>
          <a:prstGeom prst="roundRect">
            <a:avLst>
              <a:gd name="adj" fmla="val 16667"/>
            </a:avLst>
          </a:prstGeom>
          <a:blipFill dpi="0" rotWithShape="1">
            <a:blip r:embed="rId4"/>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44" name="Rectangle 49" descr="OOOPIC_vipvip_20080918214459585784a2fb4d9263105"/>
          <p:cNvSpPr>
            <a:spLocks noChangeArrowheads="1"/>
          </p:cNvSpPr>
          <p:nvPr userDrawn="1"/>
        </p:nvSpPr>
        <p:spPr bwMode="auto">
          <a:xfrm>
            <a:off x="5688013" y="5805488"/>
            <a:ext cx="3492500" cy="981075"/>
          </a:xfrm>
          <a:prstGeom prst="rect">
            <a:avLst/>
          </a:prstGeom>
          <a:blipFill dpi="0" rotWithShape="1">
            <a:blip r:embed="rId5"/>
            <a:srcRect/>
            <a:stretch>
              <a:fillRect/>
            </a:stretch>
          </a:blipFill>
          <a:ln w="9525">
            <a:solidFill>
              <a:schemeClr val="bg2"/>
            </a:solidFill>
            <a:miter lim="800000"/>
            <a:headEnd/>
            <a:tailEnd/>
          </a:ln>
        </p:spPr>
        <p:txBody>
          <a:bodyPr/>
          <a:lstStyle/>
          <a:p>
            <a:pPr fontAlgn="base">
              <a:spcBef>
                <a:spcPct val="0"/>
              </a:spcBef>
              <a:spcAft>
                <a:spcPct val="0"/>
              </a:spcAft>
              <a:defRPr/>
            </a:pPr>
            <a:r>
              <a:rPr lang="en-US" altLang="zh-CN" sz="1400" b="1" dirty="0">
                <a:solidFill>
                  <a:srgbClr val="FFFFFF"/>
                </a:solidFill>
                <a:effectLst>
                  <a:outerShdw blurRad="38100" dist="38100" dir="2700000" algn="tl">
                    <a:srgbClr val="C0C0C0"/>
                  </a:outerShdw>
                </a:effectLst>
                <a:ea typeface="宋体" pitchFamily="2" charset="-122"/>
              </a:rPr>
              <a:t>      </a:t>
            </a:r>
          </a:p>
          <a:p>
            <a:pPr fontAlgn="base">
              <a:spcBef>
                <a:spcPct val="0"/>
              </a:spcBef>
              <a:spcAft>
                <a:spcPct val="0"/>
              </a:spcAft>
              <a:defRPr/>
            </a:pPr>
            <a:endParaRPr lang="en-US" altLang="zh-CN" sz="1400" dirty="0" smtClean="0">
              <a:solidFill>
                <a:srgbClr val="FFFFFF"/>
              </a:solidFill>
              <a:latin typeface="华文琥珀" pitchFamily="2" charset="-122"/>
              <a:ea typeface="华文琥珀" pitchFamily="2" charset="-122"/>
            </a:endParaRPr>
          </a:p>
          <a:p>
            <a:pPr fontAlgn="base">
              <a:spcBef>
                <a:spcPct val="0"/>
              </a:spcBef>
              <a:spcAft>
                <a:spcPct val="0"/>
              </a:spcAft>
              <a:defRPr/>
            </a:pPr>
            <a:endParaRPr lang="en-US" altLang="zh-CN" sz="1400" dirty="0" smtClean="0">
              <a:solidFill>
                <a:srgbClr val="FFFFFF"/>
              </a:solidFill>
              <a:latin typeface="华文琥珀" pitchFamily="2" charset="-122"/>
              <a:ea typeface="华文琥珀" pitchFamily="2" charset="-122"/>
            </a:endParaRPr>
          </a:p>
          <a:p>
            <a:pPr fontAlgn="base">
              <a:spcBef>
                <a:spcPct val="0"/>
              </a:spcBef>
              <a:spcAft>
                <a:spcPct val="0"/>
              </a:spcAft>
              <a:defRPr/>
            </a:pPr>
            <a:r>
              <a:rPr lang="zh-CN" altLang="en-US" sz="1400" dirty="0" smtClean="0">
                <a:solidFill>
                  <a:srgbClr val="FFFFFF"/>
                </a:solidFill>
                <a:latin typeface="华文琥珀" pitchFamily="2" charset="-122"/>
                <a:ea typeface="华文琥珀" pitchFamily="2" charset="-122"/>
              </a:rPr>
              <a:t>计算机</a:t>
            </a:r>
            <a:r>
              <a:rPr lang="zh-CN" altLang="en-US" sz="1400" dirty="0" smtClean="0">
                <a:solidFill>
                  <a:srgbClr val="FFFFFF"/>
                </a:solidFill>
                <a:latin typeface="华文琥珀" pitchFamily="2" charset="-122"/>
                <a:ea typeface="华文琥珀" pitchFamily="2" charset="-122"/>
              </a:rPr>
              <a:t>基础</a:t>
            </a:r>
            <a:r>
              <a:rPr lang="zh-CN" altLang="en-US" sz="1400" dirty="0">
                <a:solidFill>
                  <a:srgbClr val="FFFFFF"/>
                </a:solidFill>
                <a:latin typeface="华文琥珀" pitchFamily="2" charset="-122"/>
                <a:ea typeface="华文琥珀" pitchFamily="2" charset="-122"/>
              </a:rPr>
              <a:t>与应用案例</a:t>
            </a:r>
            <a:r>
              <a:rPr lang="zh-CN" altLang="en-US" sz="1400" dirty="0" smtClean="0">
                <a:solidFill>
                  <a:srgbClr val="FFFFFF"/>
                </a:solidFill>
                <a:latin typeface="华文琥珀" pitchFamily="2" charset="-122"/>
                <a:ea typeface="华文琥珀" pitchFamily="2" charset="-122"/>
              </a:rPr>
              <a:t>教程讲稿 </a:t>
            </a:r>
            <a:endParaRPr lang="en-US" altLang="zh-CN" sz="1400" dirty="0">
              <a:solidFill>
                <a:srgbClr val="FFFFFF"/>
              </a:solidFill>
              <a:latin typeface="华文琥珀" pitchFamily="2" charset="-122"/>
              <a:ea typeface="华文琥珀" pitchFamily="2" charset="-122"/>
            </a:endParaRPr>
          </a:p>
        </p:txBody>
      </p:sp>
      <p:sp>
        <p:nvSpPr>
          <p:cNvPr id="45" name="Line 50"/>
          <p:cNvSpPr>
            <a:spLocks noChangeShapeType="1"/>
          </p:cNvSpPr>
          <p:nvPr userDrawn="1"/>
        </p:nvSpPr>
        <p:spPr bwMode="auto">
          <a:xfrm flipV="1">
            <a:off x="683418" y="2708275"/>
            <a:ext cx="8209757" cy="1588"/>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6" name="Line 51"/>
          <p:cNvSpPr>
            <a:spLocks noChangeShapeType="1"/>
          </p:cNvSpPr>
          <p:nvPr userDrawn="1"/>
        </p:nvSpPr>
        <p:spPr bwMode="auto">
          <a:xfrm>
            <a:off x="7667625" y="2565400"/>
            <a:ext cx="0" cy="28067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7" name="Line 52"/>
          <p:cNvSpPr>
            <a:spLocks noChangeShapeType="1"/>
          </p:cNvSpPr>
          <p:nvPr userDrawn="1"/>
        </p:nvSpPr>
        <p:spPr bwMode="auto">
          <a:xfrm>
            <a:off x="0" y="5805488"/>
            <a:ext cx="9144000"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48" name="Line 53"/>
          <p:cNvSpPr>
            <a:spLocks noChangeShapeType="1"/>
          </p:cNvSpPr>
          <p:nvPr userDrawn="1"/>
        </p:nvSpPr>
        <p:spPr bwMode="auto">
          <a:xfrm>
            <a:off x="0" y="6813550"/>
            <a:ext cx="9144000"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72707" name="Rectangle 3"/>
          <p:cNvSpPr>
            <a:spLocks noGrp="1" noChangeArrowheads="1"/>
          </p:cNvSpPr>
          <p:nvPr>
            <p:ph type="ctrTitle"/>
          </p:nvPr>
        </p:nvSpPr>
        <p:spPr>
          <a:xfrm>
            <a:off x="2362200" y="333375"/>
            <a:ext cx="6781800" cy="1655763"/>
          </a:xfrm>
        </p:spPr>
        <p:txBody>
          <a:bodyPr/>
          <a:lstStyle>
            <a:lvl1pPr algn="r">
              <a:defRPr sz="5000"/>
            </a:lvl1pPr>
          </a:lstStyle>
          <a:p>
            <a:pPr lvl="0"/>
            <a:r>
              <a:rPr lang="zh-CN" altLang="en-US" noProof="0" smtClean="0"/>
              <a:t>单击此处编辑母版标题样式</a:t>
            </a:r>
          </a:p>
        </p:txBody>
      </p:sp>
      <p:sp>
        <p:nvSpPr>
          <p:cNvPr id="72708" name="Rectangle 4"/>
          <p:cNvSpPr>
            <a:spLocks noGrp="1" noChangeArrowheads="1"/>
          </p:cNvSpPr>
          <p:nvPr>
            <p:ph type="subTitle" idx="1"/>
          </p:nvPr>
        </p:nvSpPr>
        <p:spPr>
          <a:xfrm>
            <a:off x="468313" y="4076700"/>
            <a:ext cx="6248400" cy="1296988"/>
          </a:xfrm>
        </p:spPr>
        <p:txBody>
          <a:bodyPr/>
          <a:lstStyle>
            <a:lvl1pPr marL="0" indent="0" algn="r">
              <a:buFont typeface="Wingdings" pitchFamily="2" charset="2"/>
              <a:buNone/>
              <a:defRPr sz="3200"/>
            </a:lvl1pPr>
          </a:lstStyle>
          <a:p>
            <a:pPr lvl="0"/>
            <a:r>
              <a:rPr lang="zh-CN" altLang="en-US" noProof="0" dirty="0" smtClean="0"/>
              <a:t>单击此处编辑母版副标题样式</a:t>
            </a:r>
          </a:p>
        </p:txBody>
      </p:sp>
      <p:sp>
        <p:nvSpPr>
          <p:cNvPr id="49" name="Rectangle 54"/>
          <p:cNvSpPr>
            <a:spLocks noGrp="1" noChangeArrowheads="1"/>
          </p:cNvSpPr>
          <p:nvPr>
            <p:ph type="sldNum" sz="quarter" idx="10"/>
          </p:nvPr>
        </p:nvSpPr>
        <p:spPr/>
        <p:txBody>
          <a:bodyPr/>
          <a:lstStyle>
            <a:lvl1pPr>
              <a:defRPr smtClean="0"/>
            </a:lvl1pPr>
          </a:lstStyle>
          <a:p>
            <a:pPr>
              <a:defRPr/>
            </a:pPr>
            <a:fld id="{D4F73824-F5D3-42C0-8438-E0ACA61CFD0C}" type="slidenum">
              <a:rPr lang="en-US" altLang="zh-CN">
                <a:solidFill>
                  <a:srgbClr val="FFFFFF"/>
                </a:solidFill>
              </a:rPr>
              <a:pPr>
                <a:defRPr/>
              </a:pPr>
              <a:t>‹#›</a:t>
            </a:fld>
            <a:endParaRPr lang="en-US" altLang="zh-CN" dirty="0">
              <a:solidFill>
                <a:srgbClr val="FFFFFF"/>
              </a:solidFill>
            </a:endParaRPr>
          </a:p>
        </p:txBody>
      </p:sp>
      <p:sp>
        <p:nvSpPr>
          <p:cNvPr id="50" name="AutoShape 45" descr="0210010003"/>
          <p:cNvSpPr>
            <a:spLocks noChangeArrowheads="1"/>
          </p:cNvSpPr>
          <p:nvPr userDrawn="1"/>
        </p:nvSpPr>
        <p:spPr bwMode="auto">
          <a:xfrm>
            <a:off x="1403350" y="5805488"/>
            <a:ext cx="1444625" cy="981075"/>
          </a:xfrm>
          <a:prstGeom prst="roundRect">
            <a:avLst>
              <a:gd name="adj" fmla="val 16667"/>
            </a:avLst>
          </a:prstGeom>
          <a:blipFill dpi="0" rotWithShape="1">
            <a:blip r:embed="rId6"/>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51" name="AutoShape 47" descr="OOOPIC_vipvip_200809162038189711c8bf53c3eee478"/>
          <p:cNvSpPr>
            <a:spLocks noChangeArrowheads="1"/>
          </p:cNvSpPr>
          <p:nvPr userDrawn="1"/>
        </p:nvSpPr>
        <p:spPr bwMode="auto">
          <a:xfrm>
            <a:off x="2843213" y="5805488"/>
            <a:ext cx="1439862" cy="981075"/>
          </a:xfrm>
          <a:prstGeom prst="roundRect">
            <a:avLst>
              <a:gd name="adj" fmla="val 16667"/>
            </a:avLst>
          </a:prstGeom>
          <a:blipFill dpi="0" rotWithShape="1">
            <a:blip r:embed="rId7"/>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52" name="AutoShape 46" descr="0020020139"/>
          <p:cNvSpPr>
            <a:spLocks noChangeArrowheads="1"/>
          </p:cNvSpPr>
          <p:nvPr userDrawn="1"/>
        </p:nvSpPr>
        <p:spPr bwMode="auto">
          <a:xfrm>
            <a:off x="4284663" y="5805488"/>
            <a:ext cx="1403350" cy="981075"/>
          </a:xfrm>
          <a:prstGeom prst="roundRect">
            <a:avLst>
              <a:gd name="adj" fmla="val 16667"/>
            </a:avLst>
          </a:prstGeom>
          <a:blipFill dpi="0" rotWithShape="1">
            <a:blip r:embed="rId8"/>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Tree>
    <p:extLst>
      <p:ext uri="{BB962C8B-B14F-4D97-AF65-F5344CB8AC3E}">
        <p14:creationId xmlns:p14="http://schemas.microsoft.com/office/powerpoint/2010/main" val="385279202"/>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afterEffect">
                                  <p:stCondLst>
                                    <p:cond delay="0"/>
                                  </p:stCondLst>
                                  <p:childTnLst>
                                    <p:animClr clrSpc="hsl" dir="ccw">
                                      <p:cBhvr override="childStyle">
                                        <p:cTn id="6" dur="2000" fill="hold"/>
                                        <p:tgtEl>
                                          <p:spTgt spid="4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60C98023-FE4C-47BA-83F9-ADD274808F93}" type="slidenum">
              <a:rPr lang="en-US" altLang="zh-CN"/>
              <a:pPr/>
              <a:t>‹#›</a:t>
            </a:fld>
            <a:endParaRPr lang="en-US" altLang="zh-CN"/>
          </a:p>
        </p:txBody>
      </p:sp>
    </p:spTree>
    <p:extLst>
      <p:ext uri="{BB962C8B-B14F-4D97-AF65-F5344CB8AC3E}">
        <p14:creationId xmlns:p14="http://schemas.microsoft.com/office/powerpoint/2010/main" val="147226197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heme" Target="../theme/theme1.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60"/>
          <p:cNvGrpSpPr>
            <a:grpSpLocks/>
          </p:cNvGrpSpPr>
          <p:nvPr/>
        </p:nvGrpSpPr>
        <p:grpSpPr bwMode="auto">
          <a:xfrm>
            <a:off x="323850" y="1196975"/>
            <a:ext cx="8496300" cy="4175125"/>
            <a:chOff x="204" y="754"/>
            <a:chExt cx="5352" cy="2630"/>
          </a:xfrm>
        </p:grpSpPr>
        <p:sp>
          <p:nvSpPr>
            <p:cNvPr id="1075" name="AutoShape 56" descr="OOOPIC_vipvip_20080918214459585784a2fb4d9263105"/>
            <p:cNvSpPr>
              <a:spLocks noChangeArrowheads="1"/>
            </p:cNvSpPr>
            <p:nvPr userDrawn="1"/>
          </p:nvSpPr>
          <p:spPr bwMode="auto">
            <a:xfrm>
              <a:off x="204" y="754"/>
              <a:ext cx="1678" cy="1587"/>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6" name="AutoShape 57" descr="OOOPIC_vipvip_20080918214459585784a2fb4d9263105"/>
            <p:cNvSpPr>
              <a:spLocks noChangeArrowheads="1"/>
            </p:cNvSpPr>
            <p:nvPr userDrawn="1"/>
          </p:nvSpPr>
          <p:spPr bwMode="auto">
            <a:xfrm>
              <a:off x="1610" y="1253"/>
              <a:ext cx="1134" cy="1044"/>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7" name="AutoShape 58" descr="OOOPIC_vipvip_20080918214459585784a2fb4d9263105"/>
            <p:cNvSpPr>
              <a:spLocks noChangeArrowheads="1"/>
            </p:cNvSpPr>
            <p:nvPr userDrawn="1"/>
          </p:nvSpPr>
          <p:spPr bwMode="auto">
            <a:xfrm>
              <a:off x="3016" y="2115"/>
              <a:ext cx="1678" cy="861"/>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8" name="AutoShape 59" descr="OOOPIC_vipvip_20080918214459585784a2fb4d9263105"/>
            <p:cNvSpPr>
              <a:spLocks noChangeArrowheads="1"/>
            </p:cNvSpPr>
            <p:nvPr userDrawn="1"/>
          </p:nvSpPr>
          <p:spPr bwMode="auto">
            <a:xfrm>
              <a:off x="4241" y="2750"/>
              <a:ext cx="1315" cy="634"/>
            </a:xfrm>
            <a:prstGeom prst="roundRect">
              <a:avLst>
                <a:gd name="adj" fmla="val 16667"/>
              </a:avLst>
            </a:prstGeom>
            <a:noFill/>
            <a:ln w="38100" algn="ctr">
              <a:solidFill>
                <a:srgbClr val="E0E0E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563972" dir="14049741" sx="125000" sy="125000" algn="tl" rotWithShape="0">
                      <a:schemeClr val="bg2">
                        <a:alpha val="79999"/>
                      </a:schemeClr>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grpSp>
      <p:sp>
        <p:nvSpPr>
          <p:cNvPr id="1027" name="Line 2"/>
          <p:cNvSpPr>
            <a:spLocks noChangeShapeType="1"/>
          </p:cNvSpPr>
          <p:nvPr/>
        </p:nvSpPr>
        <p:spPr bwMode="auto">
          <a:xfrm>
            <a:off x="7812088" y="188913"/>
            <a:ext cx="0" cy="792162"/>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28" name="Rectangle 3"/>
          <p:cNvSpPr>
            <a:spLocks noGrp="1" noChangeArrowheads="1"/>
          </p:cNvSpPr>
          <p:nvPr>
            <p:ph type="title"/>
          </p:nvPr>
        </p:nvSpPr>
        <p:spPr bwMode="auto">
          <a:xfrm>
            <a:off x="827088" y="260350"/>
            <a:ext cx="6716712"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29" name="Rectangle 4"/>
          <p:cNvSpPr>
            <a:spLocks noGrp="1" noChangeArrowheads="1"/>
          </p:cNvSpPr>
          <p:nvPr>
            <p:ph type="body" idx="1"/>
          </p:nvPr>
        </p:nvSpPr>
        <p:spPr bwMode="auto">
          <a:xfrm>
            <a:off x="179388" y="1196975"/>
            <a:ext cx="82296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grpSp>
        <p:nvGrpSpPr>
          <p:cNvPr id="1030" name="Group 8"/>
          <p:cNvGrpSpPr>
            <a:grpSpLocks/>
          </p:cNvGrpSpPr>
          <p:nvPr/>
        </p:nvGrpSpPr>
        <p:grpSpPr bwMode="auto">
          <a:xfrm rot="-5400000">
            <a:off x="8284368" y="-67468"/>
            <a:ext cx="531813" cy="1187450"/>
            <a:chOff x="5136" y="960"/>
            <a:chExt cx="528" cy="864"/>
          </a:xfrm>
        </p:grpSpPr>
        <p:sp>
          <p:nvSpPr>
            <p:cNvPr id="1044"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5"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6"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7"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8"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9"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0"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1"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2"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3"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4"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5"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6"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7"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8"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59"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0"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1"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2"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3"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4"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5"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6"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7"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8"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69"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0"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1"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2"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3"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74"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grpSp>
      <p:sp>
        <p:nvSpPr>
          <p:cNvPr id="1031" name="AutoShape 44" descr="OOOPIC_vipvip_200809162034180ffb614fae8b91aa52"/>
          <p:cNvSpPr>
            <a:spLocks noChangeArrowheads="1"/>
          </p:cNvSpPr>
          <p:nvPr/>
        </p:nvSpPr>
        <p:spPr bwMode="auto">
          <a:xfrm>
            <a:off x="-36513" y="6021388"/>
            <a:ext cx="1439863" cy="765175"/>
          </a:xfrm>
          <a:prstGeom prst="roundRect">
            <a:avLst>
              <a:gd name="adj" fmla="val 16667"/>
            </a:avLst>
          </a:prstGeom>
          <a:blipFill dpi="0" rotWithShape="1">
            <a:blip r:embed="rId4"/>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32" name="AutoShape 45" descr="0210010003"/>
          <p:cNvSpPr>
            <a:spLocks noChangeArrowheads="1"/>
          </p:cNvSpPr>
          <p:nvPr/>
        </p:nvSpPr>
        <p:spPr bwMode="auto">
          <a:xfrm>
            <a:off x="1403350" y="6021388"/>
            <a:ext cx="1444625" cy="765175"/>
          </a:xfrm>
          <a:prstGeom prst="roundRect">
            <a:avLst>
              <a:gd name="adj" fmla="val 16667"/>
            </a:avLst>
          </a:prstGeom>
          <a:blipFill dpi="0" rotWithShape="1">
            <a:blip r:embed="rId5"/>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33" name="AutoShape 46" descr="0020020139"/>
          <p:cNvSpPr>
            <a:spLocks noChangeArrowheads="1"/>
          </p:cNvSpPr>
          <p:nvPr/>
        </p:nvSpPr>
        <p:spPr bwMode="auto">
          <a:xfrm>
            <a:off x="4284663" y="6021388"/>
            <a:ext cx="1403350" cy="765175"/>
          </a:xfrm>
          <a:prstGeom prst="roundRect">
            <a:avLst>
              <a:gd name="adj" fmla="val 16667"/>
            </a:avLst>
          </a:prstGeom>
          <a:blipFill dpi="0" rotWithShape="1">
            <a:blip r:embed="rId6"/>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34" name="AutoShape 47" descr="OOOPIC_vipvip_200809162038189711c8bf53c3eee478"/>
          <p:cNvSpPr>
            <a:spLocks noChangeArrowheads="1"/>
          </p:cNvSpPr>
          <p:nvPr/>
        </p:nvSpPr>
        <p:spPr bwMode="auto">
          <a:xfrm>
            <a:off x="2843213" y="6021388"/>
            <a:ext cx="1439862" cy="765175"/>
          </a:xfrm>
          <a:prstGeom prst="roundRect">
            <a:avLst>
              <a:gd name="adj" fmla="val 16667"/>
            </a:avLst>
          </a:prstGeom>
          <a:blipFill dpi="0" rotWithShape="1">
            <a:blip r:embed="rId7"/>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71728" name="Rectangle 48" descr="OOOPIC_vipvip_20080918214459585784a2fb4d9263105"/>
          <p:cNvSpPr>
            <a:spLocks noChangeArrowheads="1"/>
          </p:cNvSpPr>
          <p:nvPr/>
        </p:nvSpPr>
        <p:spPr bwMode="auto">
          <a:xfrm>
            <a:off x="5651500" y="6021388"/>
            <a:ext cx="3492500" cy="765175"/>
          </a:xfrm>
          <a:prstGeom prst="rect">
            <a:avLst/>
          </a:prstGeom>
          <a:blipFill dpi="0" rotWithShape="1">
            <a:blip r:embed="rId8"/>
            <a:srcRect/>
            <a:stretch>
              <a:fillRect/>
            </a:stretch>
          </a:blipFill>
          <a:ln w="9525">
            <a:solidFill>
              <a:schemeClr val="bg2"/>
            </a:solidFill>
            <a:miter lim="800000"/>
            <a:headEnd/>
            <a:tailEnd/>
          </a:ln>
        </p:spPr>
        <p:txBody>
          <a:bodyPr/>
          <a:lstStyle/>
          <a:p>
            <a:pPr fontAlgn="base">
              <a:spcBef>
                <a:spcPct val="0"/>
              </a:spcBef>
              <a:spcAft>
                <a:spcPct val="0"/>
              </a:spcAft>
              <a:defRPr/>
            </a:pPr>
            <a:endParaRPr lang="en-US" altLang="zh-CN" sz="1400" b="1" dirty="0" smtClean="0">
              <a:solidFill>
                <a:srgbClr val="FFFFFF"/>
              </a:solidFill>
              <a:effectLst>
                <a:outerShdw blurRad="38100" dist="38100" dir="2700000" algn="tl">
                  <a:srgbClr val="C0C0C0"/>
                </a:outerShdw>
              </a:effectLst>
              <a:ea typeface="宋体" pitchFamily="2" charset="-122"/>
            </a:endParaRPr>
          </a:p>
          <a:p>
            <a:pPr fontAlgn="base">
              <a:spcBef>
                <a:spcPct val="0"/>
              </a:spcBef>
              <a:spcAft>
                <a:spcPct val="0"/>
              </a:spcAft>
              <a:defRPr/>
            </a:pPr>
            <a:endParaRPr lang="en-US" altLang="zh-CN" sz="1400" b="1" dirty="0" smtClean="0">
              <a:solidFill>
                <a:srgbClr val="FFFFFF"/>
              </a:solidFill>
              <a:effectLst>
                <a:outerShdw blurRad="38100" dist="38100" dir="2700000" algn="tl">
                  <a:srgbClr val="C0C0C0"/>
                </a:outerShdw>
              </a:effectLst>
              <a:latin typeface="宋体" pitchFamily="2" charset="-122"/>
              <a:ea typeface="宋体" pitchFamily="2" charset="-122"/>
            </a:endParaRPr>
          </a:p>
          <a:p>
            <a:pPr fontAlgn="base">
              <a:spcBef>
                <a:spcPct val="0"/>
              </a:spcBef>
              <a:spcAft>
                <a:spcPct val="0"/>
              </a:spcAft>
              <a:defRPr/>
            </a:pPr>
            <a:r>
              <a:rPr lang="zh-CN" altLang="en-US" sz="1400" dirty="0" smtClean="0">
                <a:solidFill>
                  <a:srgbClr val="FFFFFF"/>
                </a:solidFill>
                <a:latin typeface="华文琥珀" pitchFamily="2" charset="-122"/>
                <a:ea typeface="华文琥珀" pitchFamily="2" charset="-122"/>
              </a:rPr>
              <a:t>计算机</a:t>
            </a:r>
            <a:r>
              <a:rPr lang="zh-CN" altLang="en-US" sz="1400" dirty="0" smtClean="0">
                <a:solidFill>
                  <a:srgbClr val="FFFFFF"/>
                </a:solidFill>
                <a:latin typeface="华文琥珀" pitchFamily="2" charset="-122"/>
                <a:ea typeface="华文琥珀" pitchFamily="2" charset="-122"/>
              </a:rPr>
              <a:t>基础</a:t>
            </a:r>
            <a:r>
              <a:rPr lang="zh-CN" altLang="en-US" sz="1400" dirty="0">
                <a:solidFill>
                  <a:srgbClr val="FFFFFF"/>
                </a:solidFill>
                <a:latin typeface="华文琥珀" pitchFamily="2" charset="-122"/>
                <a:ea typeface="华文琥珀" pitchFamily="2" charset="-122"/>
              </a:rPr>
              <a:t>与应用案例</a:t>
            </a:r>
            <a:r>
              <a:rPr lang="zh-CN" altLang="en-US" sz="1400" dirty="0" smtClean="0">
                <a:solidFill>
                  <a:srgbClr val="FFFFFF"/>
                </a:solidFill>
                <a:latin typeface="华文琥珀" pitchFamily="2" charset="-122"/>
                <a:ea typeface="华文琥珀" pitchFamily="2" charset="-122"/>
              </a:rPr>
              <a:t>教程讲稿 </a:t>
            </a:r>
            <a:endParaRPr lang="en-US" altLang="zh-CN" sz="1400" dirty="0">
              <a:solidFill>
                <a:srgbClr val="FFFFFF"/>
              </a:solidFill>
              <a:latin typeface="华文琥珀" pitchFamily="2" charset="-122"/>
              <a:ea typeface="华文琥珀" pitchFamily="2" charset="-122"/>
            </a:endParaRPr>
          </a:p>
        </p:txBody>
      </p:sp>
      <p:sp>
        <p:nvSpPr>
          <p:cNvPr id="1036" name="Line 49"/>
          <p:cNvSpPr>
            <a:spLocks noChangeShapeType="1"/>
          </p:cNvSpPr>
          <p:nvPr/>
        </p:nvSpPr>
        <p:spPr bwMode="auto">
          <a:xfrm>
            <a:off x="0" y="6021388"/>
            <a:ext cx="914400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37" name="Line 50"/>
          <p:cNvSpPr>
            <a:spLocks noChangeShapeType="1"/>
          </p:cNvSpPr>
          <p:nvPr/>
        </p:nvSpPr>
        <p:spPr bwMode="auto">
          <a:xfrm>
            <a:off x="0" y="6813550"/>
            <a:ext cx="914400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71687" name="Rectangle 7"/>
          <p:cNvSpPr>
            <a:spLocks noGrp="1" noChangeArrowheads="1"/>
          </p:cNvSpPr>
          <p:nvPr>
            <p:ph type="sldNum" sz="quarter" idx="4"/>
          </p:nvPr>
        </p:nvSpPr>
        <p:spPr bwMode="auto">
          <a:xfrm>
            <a:off x="8172450" y="6237288"/>
            <a:ext cx="97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400" b="0" smtClean="0">
                <a:solidFill>
                  <a:schemeClr val="bg1"/>
                </a:solidFill>
                <a:ea typeface="宋体" pitchFamily="2" charset="-122"/>
              </a:defRPr>
            </a:lvl1pPr>
          </a:lstStyle>
          <a:p>
            <a:pPr fontAlgn="base">
              <a:spcBef>
                <a:spcPct val="0"/>
              </a:spcBef>
              <a:spcAft>
                <a:spcPct val="0"/>
              </a:spcAft>
              <a:defRPr/>
            </a:pPr>
            <a:fld id="{2A50BA10-F719-4A74-89A0-BD4DE8028818}" type="slidenum">
              <a:rPr lang="en-US" altLang="zh-CN">
                <a:solidFill>
                  <a:srgbClr val="FFFFFF"/>
                </a:solidFill>
              </a:rPr>
              <a:pPr fontAlgn="base">
                <a:spcBef>
                  <a:spcPct val="0"/>
                </a:spcBef>
                <a:spcAft>
                  <a:spcPct val="0"/>
                </a:spcAft>
                <a:defRPr/>
              </a:pPr>
              <a:t>‹#›</a:t>
            </a:fld>
            <a:endParaRPr lang="en-US" altLang="zh-CN" dirty="0">
              <a:solidFill>
                <a:srgbClr val="FFFFFF"/>
              </a:solidFill>
            </a:endParaRPr>
          </a:p>
        </p:txBody>
      </p:sp>
      <p:sp>
        <p:nvSpPr>
          <p:cNvPr id="1039" name="Line 51"/>
          <p:cNvSpPr>
            <a:spLocks noChangeShapeType="1"/>
          </p:cNvSpPr>
          <p:nvPr/>
        </p:nvSpPr>
        <p:spPr bwMode="auto">
          <a:xfrm flipV="1">
            <a:off x="323850" y="908050"/>
            <a:ext cx="8820150"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40" name="Line 52"/>
          <p:cNvSpPr>
            <a:spLocks noChangeShapeType="1"/>
          </p:cNvSpPr>
          <p:nvPr/>
        </p:nvSpPr>
        <p:spPr bwMode="auto">
          <a:xfrm>
            <a:off x="7885113" y="0"/>
            <a:ext cx="0" cy="90805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lvl="0" algn="ctr" fontAlgn="base">
              <a:spcBef>
                <a:spcPct val="0"/>
              </a:spcBef>
              <a:spcAft>
                <a:spcPct val="0"/>
              </a:spcAft>
            </a:pPr>
            <a:endParaRPr lang="zh-CN" altLang="en-US" b="1">
              <a:solidFill>
                <a:srgbClr val="000000"/>
              </a:solidFill>
              <a:ea typeface="华文细黑" pitchFamily="2" charset="-122"/>
            </a:endParaRPr>
          </a:p>
        </p:txBody>
      </p:sp>
      <p:sp>
        <p:nvSpPr>
          <p:cNvPr id="1041" name="Line 53"/>
          <p:cNvSpPr>
            <a:spLocks noChangeShapeType="1"/>
          </p:cNvSpPr>
          <p:nvPr/>
        </p:nvSpPr>
        <p:spPr bwMode="auto">
          <a:xfrm flipV="1">
            <a:off x="0" y="981075"/>
            <a:ext cx="8856663" cy="0"/>
          </a:xfrm>
          <a:prstGeom prst="line">
            <a:avLst/>
          </a:prstGeom>
          <a:ln>
            <a:headEnd/>
            <a:tailEnd/>
          </a:ln>
          <a:extLst/>
        </p:spPr>
        <p:style>
          <a:lnRef idx="2">
            <a:schemeClr val="accent2"/>
          </a:lnRef>
          <a:fillRef idx="0">
            <a:schemeClr val="accent2"/>
          </a:fillRef>
          <a:effectRef idx="1">
            <a:schemeClr val="accent2"/>
          </a:effectRef>
          <a:fontRef idx="minor">
            <a:schemeClr val="tx1"/>
          </a:fontRef>
        </p:style>
        <p:txBody>
          <a:bodyP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2" name="AutoShape 54" descr="b_49931_PSD_20090815095531"/>
          <p:cNvSpPr>
            <a:spLocks noChangeArrowheads="1"/>
          </p:cNvSpPr>
          <p:nvPr/>
        </p:nvSpPr>
        <p:spPr bwMode="auto">
          <a:xfrm>
            <a:off x="144463" y="144463"/>
            <a:ext cx="1042987" cy="763587"/>
          </a:xfrm>
          <a:prstGeom prst="roundRect">
            <a:avLst>
              <a:gd name="adj" fmla="val 16667"/>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
        <p:nvSpPr>
          <p:cNvPr id="1043" name="AutoShape 55" descr="b_49931_PSD_20090815095531">
            <a:hlinkClick r:id="" action="ppaction://hlinkshowjump?jump=lastslide"/>
          </p:cNvPr>
          <p:cNvSpPr>
            <a:spLocks noChangeArrowheads="1"/>
          </p:cNvSpPr>
          <p:nvPr/>
        </p:nvSpPr>
        <p:spPr bwMode="auto">
          <a:xfrm>
            <a:off x="0" y="0"/>
            <a:ext cx="1042988" cy="763588"/>
          </a:xfrm>
          <a:prstGeom prst="roundRect">
            <a:avLst>
              <a:gd name="adj" fmla="val 16667"/>
            </a:avLst>
          </a:prstGeom>
          <a:blipFill dpi="0" rotWithShape="1">
            <a:blip r:embed="rId9"/>
            <a:srcRect/>
            <a:stretch>
              <a:fillRect/>
            </a:stretch>
          </a:blipFill>
          <a:ln w="38100">
            <a:solidFill>
              <a:schemeClr val="accent6">
                <a:lumMod val="60000"/>
                <a:lumOff val="4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b="1">
              <a:solidFill>
                <a:srgbClr val="000000"/>
              </a:solidFill>
              <a:ea typeface="华文细黑"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afterEffect">
                                  <p:stCondLst>
                                    <p:cond delay="0"/>
                                  </p:stCondLst>
                                  <p:childTnLst>
                                    <p:animClr clrSpc="hsl" dir="ccw">
                                      <p:cBhvr override="childStyle">
                                        <p:cTn id="6" dur="2000" fill="hold"/>
                                        <p:tgtEl>
                                          <p:spTgt spid="71728"/>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8" grpId="0" animBg="1"/>
    </p:bldLst>
  </p:timing>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itchFamily="34" charset="0"/>
          <a:ea typeface="华文琥珀" pitchFamily="2" charset="-122"/>
        </a:defRPr>
      </a:lvl2pPr>
      <a:lvl3pPr algn="ctr" rtl="0" eaLnBrk="0" fontAlgn="base" hangingPunct="0">
        <a:spcBef>
          <a:spcPct val="0"/>
        </a:spcBef>
        <a:spcAft>
          <a:spcPct val="0"/>
        </a:spcAft>
        <a:defRPr sz="4000" b="1">
          <a:solidFill>
            <a:schemeClr val="tx2"/>
          </a:solidFill>
          <a:latin typeface="Arial" pitchFamily="34" charset="0"/>
          <a:ea typeface="华文琥珀" pitchFamily="2" charset="-122"/>
        </a:defRPr>
      </a:lvl3pPr>
      <a:lvl4pPr algn="ctr" rtl="0" eaLnBrk="0" fontAlgn="base" hangingPunct="0">
        <a:spcBef>
          <a:spcPct val="0"/>
        </a:spcBef>
        <a:spcAft>
          <a:spcPct val="0"/>
        </a:spcAft>
        <a:defRPr sz="4000" b="1">
          <a:solidFill>
            <a:schemeClr val="tx2"/>
          </a:solidFill>
          <a:latin typeface="Arial" pitchFamily="34" charset="0"/>
          <a:ea typeface="华文琥珀" pitchFamily="2" charset="-122"/>
        </a:defRPr>
      </a:lvl4pPr>
      <a:lvl5pPr algn="ctr" rtl="0" eaLnBrk="0" fontAlgn="base" hangingPunct="0">
        <a:spcBef>
          <a:spcPct val="0"/>
        </a:spcBef>
        <a:spcAft>
          <a:spcPct val="0"/>
        </a:spcAft>
        <a:defRPr sz="4000" b="1">
          <a:solidFill>
            <a:schemeClr val="tx2"/>
          </a:solidFill>
          <a:latin typeface="Arial" pitchFamily="34" charset="0"/>
          <a:ea typeface="华文琥珀" pitchFamily="2" charset="-122"/>
        </a:defRPr>
      </a:lvl5pPr>
      <a:lvl6pPr marL="457200" algn="ctr" rtl="0" fontAlgn="base">
        <a:spcBef>
          <a:spcPct val="0"/>
        </a:spcBef>
        <a:spcAft>
          <a:spcPct val="0"/>
        </a:spcAft>
        <a:defRPr sz="4000" b="1">
          <a:solidFill>
            <a:schemeClr val="tx2"/>
          </a:solidFill>
          <a:latin typeface="Arial" pitchFamily="34" charset="0"/>
          <a:ea typeface="华文琥珀" pitchFamily="2" charset="-122"/>
        </a:defRPr>
      </a:lvl6pPr>
      <a:lvl7pPr marL="914400" algn="ctr" rtl="0" fontAlgn="base">
        <a:spcBef>
          <a:spcPct val="0"/>
        </a:spcBef>
        <a:spcAft>
          <a:spcPct val="0"/>
        </a:spcAft>
        <a:defRPr sz="4000" b="1">
          <a:solidFill>
            <a:schemeClr val="tx2"/>
          </a:solidFill>
          <a:latin typeface="Arial" pitchFamily="34" charset="0"/>
          <a:ea typeface="华文琥珀" pitchFamily="2" charset="-122"/>
        </a:defRPr>
      </a:lvl7pPr>
      <a:lvl8pPr marL="1371600" algn="ctr" rtl="0" fontAlgn="base">
        <a:spcBef>
          <a:spcPct val="0"/>
        </a:spcBef>
        <a:spcAft>
          <a:spcPct val="0"/>
        </a:spcAft>
        <a:defRPr sz="4000" b="1">
          <a:solidFill>
            <a:schemeClr val="tx2"/>
          </a:solidFill>
          <a:latin typeface="Arial" pitchFamily="34" charset="0"/>
          <a:ea typeface="华文琥珀" pitchFamily="2" charset="-122"/>
        </a:defRPr>
      </a:lvl8pPr>
      <a:lvl9pPr marL="1828800" algn="ctr" rtl="0" fontAlgn="base">
        <a:spcBef>
          <a:spcPct val="0"/>
        </a:spcBef>
        <a:spcAft>
          <a:spcPct val="0"/>
        </a:spcAft>
        <a:defRPr sz="4000" b="1">
          <a:solidFill>
            <a:schemeClr val="tx2"/>
          </a:solidFill>
          <a:latin typeface="Arial" pitchFamily="34" charset="0"/>
          <a:ea typeface="华文琥珀" pitchFamily="2" charset="-122"/>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ea typeface="楷体_GB2312" pitchFamily="49" charset="-122"/>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ea typeface="楷体_GB2312" pitchFamily="49" charset="-122"/>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ea typeface="楷体_GB2312" pitchFamily="49" charset="-122"/>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楷体_GB2312"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image" Target="../media/image1.jpe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54.xml"/><Relationship Id="rId5" Type="http://schemas.openxmlformats.org/officeDocument/2006/relationships/slide" Target="slide45.xml"/><Relationship Id="rId4"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54.xml"/><Relationship Id="rId5" Type="http://schemas.openxmlformats.org/officeDocument/2006/relationships/slide" Target="slide45.xml"/><Relationship Id="rId4" Type="http://schemas.openxmlformats.org/officeDocument/2006/relationships/slide" Target="slide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54.xml"/><Relationship Id="rId5" Type="http://schemas.openxmlformats.org/officeDocument/2006/relationships/slide" Target="slide45.xml"/><Relationship Id="rId4" Type="http://schemas.openxmlformats.org/officeDocument/2006/relationships/slide" Target="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54.xml"/><Relationship Id="rId5" Type="http://schemas.openxmlformats.org/officeDocument/2006/relationships/slide" Target="slide45.xml"/><Relationship Id="rId4" Type="http://schemas.openxmlformats.org/officeDocument/2006/relationships/slide" Target="slide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54.xml"/><Relationship Id="rId5" Type="http://schemas.openxmlformats.org/officeDocument/2006/relationships/slide" Target="slide28.xml"/><Relationship Id="rId4" Type="http://schemas.openxmlformats.org/officeDocument/2006/relationships/slide" Target="slid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45.xml"/><Relationship Id="rId5" Type="http://schemas.openxmlformats.org/officeDocument/2006/relationships/slide" Target="slide28.xml"/><Relationship Id="rId4" Type="http://schemas.openxmlformats.org/officeDocument/2006/relationships/slide" Target="slide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1.xml"/><Relationship Id="rId1" Type="http://schemas.openxmlformats.org/officeDocument/2006/relationships/audio" Target="file:///E:\E&#30424;&#22791;&#20221;\mp3\&#31561;&#24453;&#26159;&#29233;&#24773;&#30340;&#19968;&#31181;&#26041;&#24335;.wma" TargetMode="External"/><Relationship Id="rId5" Type="http://schemas.openxmlformats.org/officeDocument/2006/relationships/image" Target="../media/image14.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4"/>
          <p:cNvSpPr>
            <a:spLocks noGrp="1" noChangeArrowheads="1"/>
          </p:cNvSpPr>
          <p:nvPr>
            <p:ph type="sldNum" sz="quarter" idx="10"/>
          </p:nvPr>
        </p:nvSpPr>
        <p:spPr>
          <a:noFill/>
        </p:spPr>
        <p:txBody>
          <a:bodyPr/>
          <a:lstStyle>
            <a:lvl1pPr eaLnBrk="0" hangingPunct="0">
              <a:defRPr b="1">
                <a:solidFill>
                  <a:schemeClr val="tx1"/>
                </a:solidFill>
                <a:latin typeface="Arial" pitchFamily="34" charset="0"/>
                <a:ea typeface="华文细黑" pitchFamily="2" charset="-122"/>
              </a:defRPr>
            </a:lvl1pPr>
            <a:lvl2pPr marL="742950" indent="-285750" eaLnBrk="0" hangingPunct="0">
              <a:defRPr b="1">
                <a:solidFill>
                  <a:schemeClr val="tx1"/>
                </a:solidFill>
                <a:latin typeface="Arial" pitchFamily="34" charset="0"/>
                <a:ea typeface="华文细黑" pitchFamily="2" charset="-122"/>
              </a:defRPr>
            </a:lvl2pPr>
            <a:lvl3pPr marL="1143000" indent="-228600" eaLnBrk="0" hangingPunct="0">
              <a:defRPr b="1">
                <a:solidFill>
                  <a:schemeClr val="tx1"/>
                </a:solidFill>
                <a:latin typeface="Arial" pitchFamily="34" charset="0"/>
                <a:ea typeface="华文细黑" pitchFamily="2" charset="-122"/>
              </a:defRPr>
            </a:lvl3pPr>
            <a:lvl4pPr marL="1600200" indent="-228600" eaLnBrk="0" hangingPunct="0">
              <a:defRPr b="1">
                <a:solidFill>
                  <a:schemeClr val="tx1"/>
                </a:solidFill>
                <a:latin typeface="Arial" pitchFamily="34" charset="0"/>
                <a:ea typeface="华文细黑" pitchFamily="2" charset="-122"/>
              </a:defRPr>
            </a:lvl4pPr>
            <a:lvl5pPr marL="2057400" indent="-228600" eaLnBrk="0" hangingPunct="0">
              <a:defRPr b="1">
                <a:solidFill>
                  <a:schemeClr val="tx1"/>
                </a:solidFill>
                <a:latin typeface="Arial" pitchFamily="34" charset="0"/>
                <a:ea typeface="华文细黑" pitchFamily="2" charset="-122"/>
              </a:defRPr>
            </a:lvl5pPr>
            <a:lvl6pPr marL="2514600" indent="-228600" algn="ctr" eaLnBrk="0" fontAlgn="base" hangingPunct="0">
              <a:spcBef>
                <a:spcPct val="0"/>
              </a:spcBef>
              <a:spcAft>
                <a:spcPct val="0"/>
              </a:spcAft>
              <a:defRPr b="1">
                <a:solidFill>
                  <a:schemeClr val="tx1"/>
                </a:solidFill>
                <a:latin typeface="Arial" pitchFamily="34" charset="0"/>
                <a:ea typeface="华文细黑" pitchFamily="2" charset="-122"/>
              </a:defRPr>
            </a:lvl6pPr>
            <a:lvl7pPr marL="2971800" indent="-228600" algn="ctr" eaLnBrk="0" fontAlgn="base" hangingPunct="0">
              <a:spcBef>
                <a:spcPct val="0"/>
              </a:spcBef>
              <a:spcAft>
                <a:spcPct val="0"/>
              </a:spcAft>
              <a:defRPr b="1">
                <a:solidFill>
                  <a:schemeClr val="tx1"/>
                </a:solidFill>
                <a:latin typeface="Arial" pitchFamily="34" charset="0"/>
                <a:ea typeface="华文细黑" pitchFamily="2" charset="-122"/>
              </a:defRPr>
            </a:lvl7pPr>
            <a:lvl8pPr marL="3429000" indent="-228600" algn="ctr" eaLnBrk="0" fontAlgn="base" hangingPunct="0">
              <a:spcBef>
                <a:spcPct val="0"/>
              </a:spcBef>
              <a:spcAft>
                <a:spcPct val="0"/>
              </a:spcAft>
              <a:defRPr b="1">
                <a:solidFill>
                  <a:schemeClr val="tx1"/>
                </a:solidFill>
                <a:latin typeface="Arial" pitchFamily="34" charset="0"/>
                <a:ea typeface="华文细黑" pitchFamily="2" charset="-122"/>
              </a:defRPr>
            </a:lvl8pPr>
            <a:lvl9pPr marL="3886200" indent="-228600" algn="ctr" eaLnBrk="0" fontAlgn="base" hangingPunct="0">
              <a:spcBef>
                <a:spcPct val="0"/>
              </a:spcBef>
              <a:spcAft>
                <a:spcPct val="0"/>
              </a:spcAft>
              <a:defRPr b="1">
                <a:solidFill>
                  <a:schemeClr val="tx1"/>
                </a:solidFill>
                <a:latin typeface="Arial" pitchFamily="34" charset="0"/>
                <a:ea typeface="华文细黑" pitchFamily="2" charset="-122"/>
              </a:defRPr>
            </a:lvl9pPr>
          </a:lstStyle>
          <a:p>
            <a:pPr eaLnBrk="1" hangingPunct="1"/>
            <a:fld id="{460E3F40-DEB1-446C-9703-C3FA3D520E89}" type="slidenum">
              <a:rPr lang="en-US" altLang="zh-CN" b="0">
                <a:solidFill>
                  <a:srgbClr val="FFFFFF"/>
                </a:solidFill>
                <a:ea typeface="宋体" pitchFamily="2" charset="-122"/>
              </a:rPr>
              <a:pPr eaLnBrk="1" hangingPunct="1"/>
              <a:t>1</a:t>
            </a:fld>
            <a:endParaRPr lang="en-US" altLang="zh-CN" b="0" dirty="0">
              <a:solidFill>
                <a:srgbClr val="FFFFFF"/>
              </a:solidFill>
              <a:ea typeface="宋体" pitchFamily="2" charset="-122"/>
            </a:endParaRPr>
          </a:p>
        </p:txBody>
      </p:sp>
      <p:sp>
        <p:nvSpPr>
          <p:cNvPr id="3078" name="WordArt 6" descr="纸袋"/>
          <p:cNvSpPr>
            <a:spLocks noChangeArrowheads="1" noChangeShapeType="1" noTextEdit="1"/>
          </p:cNvSpPr>
          <p:nvPr/>
        </p:nvSpPr>
        <p:spPr bwMode="auto">
          <a:xfrm>
            <a:off x="3302959" y="1628800"/>
            <a:ext cx="5274386" cy="724691"/>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zh-CN" altLang="en-US" sz="3200" b="1" kern="10" dirty="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与</a:t>
            </a:r>
            <a:r>
              <a:rPr lang="zh-CN" altLang="en-US" sz="3200" b="1" kern="10" dirty="0" smtClean="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应用案例教程</a:t>
            </a:r>
            <a:endParaRPr lang="zh-CN" altLang="en-US" sz="3200" b="1" kern="10" dirty="0">
              <a:ln w="9525">
                <a:solidFill>
                  <a:srgbClr val="008000"/>
                </a:solidFill>
                <a:round/>
                <a:headEnd/>
                <a:tailEnd/>
              </a:ln>
              <a:blipFill dpi="0" rotWithShape="0">
                <a:blip r:embed="rId2"/>
                <a:srcRect/>
                <a:tile tx="0" ty="0" sx="100000" sy="100000" flip="none" algn="tl"/>
              </a:blipFill>
              <a:effectLst>
                <a:outerShdw blurRad="60007" dist="200025" dir="15000000" sy="30000" kx="-1800000" algn="bl" rotWithShape="0">
                  <a:prstClr val="black">
                    <a:alpha val="32000"/>
                  </a:prstClr>
                </a:outerShdw>
              </a:effectLst>
              <a:latin typeface="华文琥珀"/>
              <a:ea typeface="华文琥珀"/>
            </a:endParaRPr>
          </a:p>
        </p:txBody>
      </p:sp>
      <p:sp>
        <p:nvSpPr>
          <p:cNvPr id="2" name="矩形 1"/>
          <p:cNvSpPr/>
          <p:nvPr/>
        </p:nvSpPr>
        <p:spPr>
          <a:xfrm>
            <a:off x="3275856" y="404664"/>
            <a:ext cx="5256584" cy="110799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zh-CN" altLang="en-US" sz="6600" b="1" kern="10" cap="none" spc="0" dirty="0">
                <a:ln w="11430"/>
                <a:blipFill>
                  <a:blip r:embed="rId2"/>
                  <a:tile tx="0" ty="0" sx="100000" sy="100000" flip="none" algn="tl"/>
                </a:blipFill>
                <a:effectLst>
                  <a:outerShdw blurRad="60007" dist="200025" dir="15000000" sy="30000" kx="-1800000" algn="bl" rotWithShape="0">
                    <a:prstClr val="black">
                      <a:alpha val="32000"/>
                    </a:prstClr>
                  </a:outerShdw>
                </a:effectLst>
                <a:latin typeface="华文琥珀"/>
                <a:ea typeface="华文琥珀"/>
              </a:rPr>
              <a:t>计算机基础</a:t>
            </a:r>
            <a:endParaRPr lang="zh-CN" altLang="en-US" sz="6600" b="1" cap="none" spc="0" dirty="0">
              <a:ln w="11430"/>
              <a:blipFill>
                <a:blip r:embed="rId2"/>
                <a:tile tx="0" ty="0" sx="100000" sy="100000" flip="none" algn="tl"/>
              </a:blipFill>
              <a:effectLst>
                <a:outerShdw blurRad="60007" dist="200025" dir="15000000" sy="30000" kx="-1800000" algn="bl" rotWithShape="0">
                  <a:prstClr val="black">
                    <a:alpha val="32000"/>
                  </a:prstClr>
                </a:outerShdw>
              </a:effectLst>
            </a:endParaRPr>
          </a:p>
        </p:txBody>
      </p:sp>
      <p:sp>
        <p:nvSpPr>
          <p:cNvPr id="4" name="矩形 3"/>
          <p:cNvSpPr/>
          <p:nvPr/>
        </p:nvSpPr>
        <p:spPr>
          <a:xfrm>
            <a:off x="2195736" y="2793994"/>
            <a:ext cx="4156244"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3200" b="1" kern="1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华文琥珀"/>
                <a:ea typeface="华文琥珀"/>
              </a:rPr>
              <a:t>第一篇  基础理论篇</a:t>
            </a:r>
            <a:endParaRPr lang="zh-CN" alt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矩形 4"/>
          <p:cNvSpPr/>
          <p:nvPr/>
        </p:nvSpPr>
        <p:spPr>
          <a:xfrm>
            <a:off x="1314642" y="3717032"/>
            <a:ext cx="550503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第</a:t>
            </a: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5</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华文行楷" pitchFamily="2" charset="-122"/>
                <a:ea typeface="华文行楷" pitchFamily="2" charset="-122"/>
              </a:rPr>
              <a:t>章 数据库技术</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78">
                                            <p:txEl>
                                              <p:pRg st="0" end="0"/>
                                            </p:txEl>
                                          </p:spTgt>
                                        </p:tgtEl>
                                        <p:attrNameLst>
                                          <p:attrName>style.visibility</p:attrName>
                                        </p:attrNameLst>
                                      </p:cBhvr>
                                      <p:to>
                                        <p:strVal val="visible"/>
                                      </p:to>
                                    </p:set>
                                    <p:animEffect transition="in" filter="wipe(left)">
                                      <p:cBhvr>
                                        <p:cTn id="11" dur="500"/>
                                        <p:tgtEl>
                                          <p:spTgt spid="3078">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iterate type="lt">
                                    <p:tmPct val="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34" presetClass="emph" presetSubtype="0" repeatCount="5000" fill="hold" grpId="1" nodeType="afterEffect">
                                  <p:stCondLst>
                                    <p:cond delay="0"/>
                                  </p:stCondLst>
                                  <p:iterate type="lt">
                                    <p:tmPct val="10000"/>
                                  </p:iterate>
                                  <p:childTnLst>
                                    <p:animMotion origin="layout" path="M 0.0 0.0 L 0.0 -0.07213" pathEditMode="relative" ptsTypes="">
                                      <p:cBhvr>
                                        <p:cTn id="22" dur="1000" accel="50000" decel="50000" autoRev="1" fill="hold">
                                          <p:stCondLst>
                                            <p:cond delay="0"/>
                                          </p:stCondLst>
                                        </p:cTn>
                                        <p:tgtEl>
                                          <p:spTgt spid="5"/>
                                        </p:tgtEl>
                                        <p:attrNameLst>
                                          <p:attrName>ppt_x</p:attrName>
                                          <p:attrName>ppt_y</p:attrName>
                                        </p:attrNameLst>
                                      </p:cBhvr>
                                    </p:animMotion>
                                    <p:animRot by="1500000">
                                      <p:cBhvr>
                                        <p:cTn id="23" dur="500" fill="hold">
                                          <p:stCondLst>
                                            <p:cond delay="0"/>
                                          </p:stCondLst>
                                        </p:cTn>
                                        <p:tgtEl>
                                          <p:spTgt spid="5"/>
                                        </p:tgtEl>
                                        <p:attrNameLst>
                                          <p:attrName>r</p:attrName>
                                        </p:attrNameLst>
                                      </p:cBhvr>
                                    </p:animRot>
                                    <p:animRot by="-1500000">
                                      <p:cBhvr>
                                        <p:cTn id="24" dur="500" fill="hold">
                                          <p:stCondLst>
                                            <p:cond delay="500"/>
                                          </p:stCondLst>
                                        </p:cTn>
                                        <p:tgtEl>
                                          <p:spTgt spid="5"/>
                                        </p:tgtEl>
                                        <p:attrNameLst>
                                          <p:attrName>r</p:attrName>
                                        </p:attrNameLst>
                                      </p:cBhvr>
                                    </p:animRot>
                                    <p:animRot by="-1500000">
                                      <p:cBhvr>
                                        <p:cTn id="25" dur="500" fill="hold">
                                          <p:stCondLst>
                                            <p:cond delay="1000"/>
                                          </p:stCondLst>
                                        </p:cTn>
                                        <p:tgtEl>
                                          <p:spTgt spid="5"/>
                                        </p:tgtEl>
                                        <p:attrNameLst>
                                          <p:attrName>r</p:attrName>
                                        </p:attrNameLst>
                                      </p:cBhvr>
                                    </p:animRot>
                                    <p:animRot by="1500000">
                                      <p:cBhvr>
                                        <p:cTn id="26" dur="500" fill="hold">
                                          <p:stCondLst>
                                            <p:cond delay="15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953B17FD-D02F-4F7C-9F42-3813E7FFE012}" type="slidenum">
              <a:rPr lang="en-US" altLang="zh-CN"/>
              <a:pPr/>
              <a:t>10</a:t>
            </a:fld>
            <a:endParaRPr lang="en-US" altLang="zh-CN"/>
          </a:p>
        </p:txBody>
      </p:sp>
      <p:sp>
        <p:nvSpPr>
          <p:cNvPr id="1735682" name="Rectangle 2"/>
          <p:cNvSpPr>
            <a:spLocks noGrp="1" noChangeArrowheads="1"/>
          </p:cNvSpPr>
          <p:nvPr>
            <p:ph type="body" idx="1"/>
          </p:nvPr>
        </p:nvSpPr>
        <p:spPr>
          <a:xfrm>
            <a:off x="395288" y="1268413"/>
            <a:ext cx="8172450" cy="4537075"/>
          </a:xfrm>
        </p:spPr>
        <p:txBody>
          <a:bodyPr/>
          <a:lstStyle/>
          <a:p>
            <a:r>
              <a:rPr lang="zh-CN" altLang="en-US" sz="3700" b="1">
                <a:latin typeface="华文琥珀" pitchFamily="2" charset="-122"/>
              </a:rPr>
              <a:t>数据（信息）处理</a:t>
            </a:r>
          </a:p>
          <a:p>
            <a:pPr lvl="1"/>
            <a:r>
              <a:rPr lang="zh-CN" altLang="en-US" b="1"/>
              <a:t>数据仅仅是人们用各种工具和手段观察外部世界所得到的原始材料，它本身没有任何意义。</a:t>
            </a:r>
          </a:p>
          <a:p>
            <a:pPr lvl="1"/>
            <a:r>
              <a:rPr lang="zh-CN" altLang="en-US" b="1"/>
              <a:t>数据是原材料，它只是直接描述事件（情）发生了什么变化，但它并不能完整准确地提供对事件（情）判断、决策和行动的可靠依据。</a:t>
            </a:r>
          </a:p>
          <a:p>
            <a:pPr lvl="1"/>
            <a:r>
              <a:rPr lang="zh-CN" altLang="en-US" b="1"/>
              <a:t>对数据进行分析找出其中的关系，赋予数据以某种意义和关联，这就形成所谓信息。</a:t>
            </a:r>
          </a:p>
        </p:txBody>
      </p:sp>
      <p:sp>
        <p:nvSpPr>
          <p:cNvPr id="1735683" name="Rectangle 3"/>
          <p:cNvSpPr>
            <a:spLocks noGrp="1" noChangeArrowheads="1"/>
          </p:cNvSpPr>
          <p:nvPr>
            <p:ph type="title"/>
          </p:nvPr>
        </p:nvSpPr>
        <p:spPr>
          <a:xfrm>
            <a:off x="1403350" y="46038"/>
            <a:ext cx="6056313" cy="790575"/>
          </a:xfrm>
          <a:noFill/>
          <a:ln/>
        </p:spPr>
        <p:txBody>
          <a:bodyPr anchor="ctr"/>
          <a:lstStyle/>
          <a:p>
            <a:r>
              <a:rPr lang="zh-CN" altLang="en-US" sz="4400" b="0">
                <a:effectLst>
                  <a:outerShdw blurRad="38100" dist="38100" dir="2700000" algn="tl">
                    <a:srgbClr val="C0C0C0"/>
                  </a:outerShdw>
                </a:effectLst>
              </a:rPr>
              <a:t>什么是数据库</a:t>
            </a:r>
            <a:r>
              <a:rPr lang="en-US" altLang="zh-CN" sz="2400">
                <a:latin typeface="华文细黑"/>
              </a:rPr>
              <a:t>—</a:t>
            </a:r>
            <a:r>
              <a:rPr lang="zh-CN" altLang="en-US" sz="2400" b="0">
                <a:effectLst>
                  <a:outerShdw blurRad="38100" dist="38100" dir="2700000" algn="tl">
                    <a:srgbClr val="C0C0C0"/>
                  </a:outerShdw>
                </a:effectLst>
                <a:latin typeface="宋体" charset="-122"/>
              </a:rPr>
              <a:t>数据与信息</a:t>
            </a:r>
          </a:p>
        </p:txBody>
      </p:sp>
    </p:spTree>
    <p:extLst>
      <p:ext uri="{BB962C8B-B14F-4D97-AF65-F5344CB8AC3E}">
        <p14:creationId xmlns:p14="http://schemas.microsoft.com/office/powerpoint/2010/main" val="25009380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0"/>
                                  </p:stCondLst>
                                  <p:childTnLst>
                                    <p:set>
                                      <p:cBhvr>
                                        <p:cTn id="6" dur="1" fill="hold">
                                          <p:stCondLst>
                                            <p:cond delay="0"/>
                                          </p:stCondLst>
                                        </p:cTn>
                                        <p:tgtEl>
                                          <p:spTgt spid="1735682">
                                            <p:txEl>
                                              <p:pRg st="0" end="0"/>
                                            </p:txEl>
                                          </p:spTgt>
                                        </p:tgtEl>
                                        <p:attrNameLst>
                                          <p:attrName>style.visibility</p:attrName>
                                        </p:attrNameLst>
                                      </p:cBhvr>
                                      <p:to>
                                        <p:strVal val="visible"/>
                                      </p:to>
                                    </p:set>
                                    <p:anim calcmode="lin" valueType="num">
                                      <p:cBhvr additive="base">
                                        <p:cTn id="7" dur="500" fill="hold"/>
                                        <p:tgtEl>
                                          <p:spTgt spid="173568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35682">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9" fill="hold" nodeType="afterEffect">
                                  <p:stCondLst>
                                    <p:cond delay="0"/>
                                  </p:stCondLst>
                                  <p:childTnLst>
                                    <p:set>
                                      <p:cBhvr>
                                        <p:cTn id="11" dur="1" fill="hold">
                                          <p:stCondLst>
                                            <p:cond delay="0"/>
                                          </p:stCondLst>
                                        </p:cTn>
                                        <p:tgtEl>
                                          <p:spTgt spid="1735682">
                                            <p:txEl>
                                              <p:pRg st="1" end="1"/>
                                            </p:txEl>
                                          </p:spTgt>
                                        </p:tgtEl>
                                        <p:attrNameLst>
                                          <p:attrName>style.visibility</p:attrName>
                                        </p:attrNameLst>
                                      </p:cBhvr>
                                      <p:to>
                                        <p:strVal val="visible"/>
                                      </p:to>
                                    </p:set>
                                    <p:anim calcmode="lin" valueType="num">
                                      <p:cBhvr additive="base">
                                        <p:cTn id="12" dur="500" fill="hold"/>
                                        <p:tgtEl>
                                          <p:spTgt spid="173568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35682">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9" fill="hold" nodeType="afterEffect">
                                  <p:stCondLst>
                                    <p:cond delay="0"/>
                                  </p:stCondLst>
                                  <p:childTnLst>
                                    <p:set>
                                      <p:cBhvr>
                                        <p:cTn id="16" dur="1" fill="hold">
                                          <p:stCondLst>
                                            <p:cond delay="0"/>
                                          </p:stCondLst>
                                        </p:cTn>
                                        <p:tgtEl>
                                          <p:spTgt spid="1735682">
                                            <p:txEl>
                                              <p:pRg st="2" end="2"/>
                                            </p:txEl>
                                          </p:spTgt>
                                        </p:tgtEl>
                                        <p:attrNameLst>
                                          <p:attrName>style.visibility</p:attrName>
                                        </p:attrNameLst>
                                      </p:cBhvr>
                                      <p:to>
                                        <p:strVal val="visible"/>
                                      </p:to>
                                    </p:set>
                                    <p:anim calcmode="lin" valueType="num">
                                      <p:cBhvr additive="base">
                                        <p:cTn id="17" dur="500" fill="hold"/>
                                        <p:tgtEl>
                                          <p:spTgt spid="173568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735682">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9" fill="hold" nodeType="afterEffect">
                                  <p:stCondLst>
                                    <p:cond delay="0"/>
                                  </p:stCondLst>
                                  <p:childTnLst>
                                    <p:set>
                                      <p:cBhvr>
                                        <p:cTn id="21" dur="1" fill="hold">
                                          <p:stCondLst>
                                            <p:cond delay="0"/>
                                          </p:stCondLst>
                                        </p:cTn>
                                        <p:tgtEl>
                                          <p:spTgt spid="1735682">
                                            <p:txEl>
                                              <p:pRg st="3" end="3"/>
                                            </p:txEl>
                                          </p:spTgt>
                                        </p:tgtEl>
                                        <p:attrNameLst>
                                          <p:attrName>style.visibility</p:attrName>
                                        </p:attrNameLst>
                                      </p:cBhvr>
                                      <p:to>
                                        <p:strVal val="visible"/>
                                      </p:to>
                                    </p:set>
                                    <p:anim calcmode="lin" valueType="num">
                                      <p:cBhvr additive="base">
                                        <p:cTn id="22" dur="500" fill="hold"/>
                                        <p:tgtEl>
                                          <p:spTgt spid="1735682">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73568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095337A2-D7AA-4016-A9F6-2FB051712842}" type="slidenum">
              <a:rPr lang="en-US" altLang="zh-CN"/>
              <a:pPr/>
              <a:t>11</a:t>
            </a:fld>
            <a:endParaRPr lang="en-US" altLang="zh-CN"/>
          </a:p>
        </p:txBody>
      </p:sp>
      <p:sp>
        <p:nvSpPr>
          <p:cNvPr id="1678338" name="Rectangle 2"/>
          <p:cNvSpPr>
            <a:spLocks noGrp="1" noChangeArrowheads="1"/>
          </p:cNvSpPr>
          <p:nvPr>
            <p:ph type="title"/>
          </p:nvPr>
        </p:nvSpPr>
        <p:spPr>
          <a:xfrm>
            <a:off x="1331913" y="0"/>
            <a:ext cx="6624637" cy="903288"/>
          </a:xfrm>
        </p:spPr>
        <p:txBody>
          <a:bodyPr/>
          <a:lstStyle/>
          <a:p>
            <a:r>
              <a:rPr lang="zh-CN" altLang="en-US" sz="4400" b="0">
                <a:effectLst>
                  <a:outerShdw blurRad="38100" dist="38100" dir="2700000" algn="tl">
                    <a:srgbClr val="C0C0C0"/>
                  </a:outerShdw>
                </a:effectLst>
              </a:rPr>
              <a:t>什么是数据库</a:t>
            </a:r>
            <a:r>
              <a:rPr lang="en-US" altLang="zh-CN" sz="2400">
                <a:latin typeface="华文细黑"/>
              </a:rPr>
              <a:t>—</a:t>
            </a:r>
            <a:r>
              <a:rPr lang="zh-CN" altLang="en-US" sz="2400" b="0">
                <a:effectLst>
                  <a:outerShdw blurRad="38100" dist="38100" dir="2700000" algn="tl">
                    <a:srgbClr val="C0C0C0"/>
                  </a:outerShdw>
                </a:effectLst>
                <a:latin typeface="宋体" charset="-122"/>
              </a:rPr>
              <a:t>数据管理技术发展</a:t>
            </a:r>
          </a:p>
        </p:txBody>
      </p:sp>
      <p:sp>
        <p:nvSpPr>
          <p:cNvPr id="1678339" name="Rectangle 3"/>
          <p:cNvSpPr>
            <a:spLocks noGrp="1" noChangeArrowheads="1"/>
          </p:cNvSpPr>
          <p:nvPr>
            <p:ph type="body" idx="1"/>
          </p:nvPr>
        </p:nvSpPr>
        <p:spPr>
          <a:xfrm>
            <a:off x="395288" y="1268413"/>
            <a:ext cx="8280400" cy="4465637"/>
          </a:xfrm>
        </p:spPr>
        <p:txBody>
          <a:bodyPr/>
          <a:lstStyle/>
          <a:p>
            <a:r>
              <a:rPr lang="zh-CN" altLang="en-US" b="1"/>
              <a:t>数据管理技术发展</a:t>
            </a:r>
          </a:p>
          <a:p>
            <a:pPr lvl="1"/>
            <a:r>
              <a:rPr lang="zh-CN" altLang="en-US" b="1"/>
              <a:t>数据处理的一个重要方面就是数据管理，计算机对数据的管理是指对数据的组织、分类、编码、存储、检索和维护提供操作手段和途径。</a:t>
            </a:r>
          </a:p>
          <a:p>
            <a:pPr lvl="1"/>
            <a:r>
              <a:rPr lang="zh-CN" altLang="en-US" b="1"/>
              <a:t>数据管理经历了由低级到高级的发展过程，随着计算机硬件和软件技术的发展而不断提高，数据管理技术的发展可以归为三个阶段：</a:t>
            </a:r>
          </a:p>
          <a:p>
            <a:pPr lvl="2"/>
            <a:r>
              <a:rPr lang="zh-CN" altLang="en-US" b="1"/>
              <a:t>人工管理</a:t>
            </a:r>
          </a:p>
          <a:p>
            <a:pPr lvl="2"/>
            <a:r>
              <a:rPr lang="zh-CN" altLang="en-US" b="1"/>
              <a:t>文件系统</a:t>
            </a:r>
          </a:p>
          <a:p>
            <a:pPr lvl="2"/>
            <a:r>
              <a:rPr lang="zh-CN" altLang="en-US" b="1"/>
              <a:t>数据库管理系统</a:t>
            </a:r>
          </a:p>
        </p:txBody>
      </p:sp>
    </p:spTree>
    <p:extLst>
      <p:ext uri="{BB962C8B-B14F-4D97-AF65-F5344CB8AC3E}">
        <p14:creationId xmlns:p14="http://schemas.microsoft.com/office/powerpoint/2010/main" val="14672372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1678339">
                                            <p:txEl>
                                              <p:pRg st="0" end="0"/>
                                            </p:txEl>
                                          </p:spTgt>
                                        </p:tgtEl>
                                        <p:attrNameLst>
                                          <p:attrName>style.visibility</p:attrName>
                                        </p:attrNameLst>
                                      </p:cBhvr>
                                      <p:to>
                                        <p:strVal val="visible"/>
                                      </p:to>
                                    </p:set>
                                    <p:animEffect transition="in" filter="barn(inVertical)">
                                      <p:cBhvr>
                                        <p:cTn id="7" dur="500"/>
                                        <p:tgtEl>
                                          <p:spTgt spid="1678339">
                                            <p:txEl>
                                              <p:pRg st="0" end="0"/>
                                            </p:txEl>
                                          </p:spTgt>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1678339">
                                            <p:txEl>
                                              <p:pRg st="1" end="1"/>
                                            </p:txEl>
                                          </p:spTgt>
                                        </p:tgtEl>
                                        <p:attrNameLst>
                                          <p:attrName>style.visibility</p:attrName>
                                        </p:attrNameLst>
                                      </p:cBhvr>
                                      <p:to>
                                        <p:strVal val="visible"/>
                                      </p:to>
                                    </p:set>
                                    <p:animEffect transition="in" filter="barn(inVertical)">
                                      <p:cBhvr>
                                        <p:cTn id="11" dur="500"/>
                                        <p:tgtEl>
                                          <p:spTgt spid="1678339">
                                            <p:txEl>
                                              <p:pRg st="1" end="1"/>
                                            </p:txEl>
                                          </p:spTgt>
                                        </p:tgtEl>
                                      </p:cBhvr>
                                    </p:animEffect>
                                  </p:childTnLst>
                                </p:cTn>
                              </p:par>
                            </p:childTnLst>
                          </p:cTn>
                        </p:par>
                        <p:par>
                          <p:cTn id="12" fill="hold" nodeType="afterGroup">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678339">
                                            <p:txEl>
                                              <p:pRg st="2" end="2"/>
                                            </p:txEl>
                                          </p:spTgt>
                                        </p:tgtEl>
                                        <p:attrNameLst>
                                          <p:attrName>style.visibility</p:attrName>
                                        </p:attrNameLst>
                                      </p:cBhvr>
                                      <p:to>
                                        <p:strVal val="visible"/>
                                      </p:to>
                                    </p:set>
                                    <p:animEffect transition="in" filter="barn(inVertical)">
                                      <p:cBhvr>
                                        <p:cTn id="15" dur="500"/>
                                        <p:tgtEl>
                                          <p:spTgt spid="1678339">
                                            <p:txEl>
                                              <p:pRg st="2" end="2"/>
                                            </p:txEl>
                                          </p:spTgt>
                                        </p:tgtEl>
                                      </p:cBhvr>
                                    </p:animEffect>
                                  </p:childTnLst>
                                </p:cTn>
                              </p:par>
                            </p:childTnLst>
                          </p:cTn>
                        </p:par>
                        <p:par>
                          <p:cTn id="16" fill="hold" nodeType="afterGroup">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678339">
                                            <p:txEl>
                                              <p:pRg st="3" end="3"/>
                                            </p:txEl>
                                          </p:spTgt>
                                        </p:tgtEl>
                                        <p:attrNameLst>
                                          <p:attrName>style.visibility</p:attrName>
                                        </p:attrNameLst>
                                      </p:cBhvr>
                                      <p:to>
                                        <p:strVal val="visible"/>
                                      </p:to>
                                    </p:set>
                                    <p:animEffect transition="in" filter="barn(inVertical)">
                                      <p:cBhvr>
                                        <p:cTn id="19" dur="500"/>
                                        <p:tgtEl>
                                          <p:spTgt spid="1678339">
                                            <p:txEl>
                                              <p:pRg st="3" end="3"/>
                                            </p:txEl>
                                          </p:spTgt>
                                        </p:tgtEl>
                                      </p:cBhvr>
                                    </p:animEffect>
                                  </p:childTnLst>
                                </p:cTn>
                              </p:par>
                            </p:childTnLst>
                          </p:cTn>
                        </p:par>
                        <p:par>
                          <p:cTn id="20" fill="hold" nodeType="afterGroup">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678339">
                                            <p:txEl>
                                              <p:pRg st="4" end="4"/>
                                            </p:txEl>
                                          </p:spTgt>
                                        </p:tgtEl>
                                        <p:attrNameLst>
                                          <p:attrName>style.visibility</p:attrName>
                                        </p:attrNameLst>
                                      </p:cBhvr>
                                      <p:to>
                                        <p:strVal val="visible"/>
                                      </p:to>
                                    </p:set>
                                    <p:animEffect transition="in" filter="barn(inVertical)">
                                      <p:cBhvr>
                                        <p:cTn id="23" dur="500"/>
                                        <p:tgtEl>
                                          <p:spTgt spid="1678339">
                                            <p:txEl>
                                              <p:pRg st="4" end="4"/>
                                            </p:txEl>
                                          </p:spTgt>
                                        </p:tgtEl>
                                      </p:cBhvr>
                                    </p:animEffect>
                                  </p:childTnLst>
                                </p:cTn>
                              </p:par>
                            </p:childTnLst>
                          </p:cTn>
                        </p:par>
                        <p:par>
                          <p:cTn id="24" fill="hold" nodeType="afterGroup">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678339">
                                            <p:txEl>
                                              <p:pRg st="5" end="5"/>
                                            </p:txEl>
                                          </p:spTgt>
                                        </p:tgtEl>
                                        <p:attrNameLst>
                                          <p:attrName>style.visibility</p:attrName>
                                        </p:attrNameLst>
                                      </p:cBhvr>
                                      <p:to>
                                        <p:strVal val="visible"/>
                                      </p:to>
                                    </p:set>
                                    <p:animEffect transition="in" filter="barn(inVertical)">
                                      <p:cBhvr>
                                        <p:cTn id="27" dur="500"/>
                                        <p:tgtEl>
                                          <p:spTgt spid="1678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0E13322B-A403-4562-BBBF-13DF6DE0CEC0}" type="slidenum">
              <a:rPr lang="en-US" altLang="zh-CN"/>
              <a:pPr/>
              <a:t>12</a:t>
            </a:fld>
            <a:endParaRPr lang="en-US" altLang="zh-CN"/>
          </a:p>
        </p:txBody>
      </p:sp>
      <p:sp>
        <p:nvSpPr>
          <p:cNvPr id="1688578" name="Rectangle 2"/>
          <p:cNvSpPr>
            <a:spLocks noGrp="1" noChangeArrowheads="1"/>
          </p:cNvSpPr>
          <p:nvPr>
            <p:ph type="title"/>
          </p:nvPr>
        </p:nvSpPr>
        <p:spPr>
          <a:xfrm>
            <a:off x="1116013" y="0"/>
            <a:ext cx="6840537" cy="903288"/>
          </a:xfrm>
        </p:spPr>
        <p:txBody>
          <a:bodyPr/>
          <a:lstStyle/>
          <a:p>
            <a:r>
              <a:rPr lang="zh-CN" altLang="en-US" sz="4400" b="0">
                <a:effectLst>
                  <a:outerShdw blurRad="38100" dist="38100" dir="2700000" algn="tl">
                    <a:srgbClr val="C0C0C0"/>
                  </a:outerShdw>
                </a:effectLst>
              </a:rPr>
              <a:t>什么是数据库</a:t>
            </a:r>
            <a:r>
              <a:rPr lang="en-US" altLang="zh-CN" sz="2800">
                <a:latin typeface="华文细黑"/>
              </a:rPr>
              <a:t>—</a:t>
            </a:r>
            <a:r>
              <a:rPr lang="zh-CN" altLang="en-US" sz="2400" b="0">
                <a:effectLst>
                  <a:outerShdw blurRad="38100" dist="38100" dir="2700000" algn="tl">
                    <a:srgbClr val="C0C0C0"/>
                  </a:outerShdw>
                </a:effectLst>
                <a:latin typeface="宋体" charset="-122"/>
              </a:rPr>
              <a:t>数据管理技术发展</a:t>
            </a:r>
          </a:p>
        </p:txBody>
      </p:sp>
      <p:sp>
        <p:nvSpPr>
          <p:cNvPr id="1688579" name="Rectangle 3"/>
          <p:cNvSpPr>
            <a:spLocks noGrp="1" noChangeArrowheads="1"/>
          </p:cNvSpPr>
          <p:nvPr>
            <p:ph type="body" idx="1"/>
          </p:nvPr>
        </p:nvSpPr>
        <p:spPr>
          <a:xfrm>
            <a:off x="395288" y="1268413"/>
            <a:ext cx="8280400" cy="4465637"/>
          </a:xfrm>
        </p:spPr>
        <p:txBody>
          <a:bodyPr/>
          <a:lstStyle/>
          <a:p>
            <a:pPr>
              <a:lnSpc>
                <a:spcPct val="90000"/>
              </a:lnSpc>
            </a:pPr>
            <a:r>
              <a:rPr lang="zh-CN" altLang="en-US" sz="2600" b="1"/>
              <a:t>数据管理技术发展</a:t>
            </a:r>
          </a:p>
          <a:p>
            <a:pPr lvl="1">
              <a:lnSpc>
                <a:spcPct val="90000"/>
              </a:lnSpc>
            </a:pPr>
            <a:r>
              <a:rPr lang="zh-CN" altLang="en-US" sz="2200" b="1"/>
              <a:t>人工管理阶段</a:t>
            </a:r>
          </a:p>
          <a:p>
            <a:pPr lvl="2">
              <a:lnSpc>
                <a:spcPct val="130000"/>
              </a:lnSpc>
            </a:pPr>
            <a:r>
              <a:rPr lang="zh-CN" altLang="en-US" sz="2100" b="1"/>
              <a:t>数据不保存、数据不能共享、数据不具有独立性</a:t>
            </a:r>
            <a:r>
              <a:rPr lang="zh-CN" altLang="en-US" sz="1900" b="1"/>
              <a:t> </a:t>
            </a:r>
          </a:p>
          <a:p>
            <a:pPr lvl="1">
              <a:lnSpc>
                <a:spcPct val="130000"/>
              </a:lnSpc>
            </a:pPr>
            <a:r>
              <a:rPr lang="zh-CN" altLang="en-US" sz="2200" b="1"/>
              <a:t>文件系统阶段</a:t>
            </a:r>
          </a:p>
          <a:p>
            <a:pPr lvl="2">
              <a:lnSpc>
                <a:spcPct val="130000"/>
              </a:lnSpc>
            </a:pPr>
            <a:r>
              <a:rPr lang="zh-CN" altLang="en-US" sz="2100" b="1"/>
              <a:t>数据可以长期保存 、应用程序管理数据、数据依赖性强 但数据共享性差 、数据不一致性 、数据之间联系弱 </a:t>
            </a:r>
          </a:p>
          <a:p>
            <a:pPr lvl="1">
              <a:lnSpc>
                <a:spcPct val="130000"/>
              </a:lnSpc>
            </a:pPr>
            <a:r>
              <a:rPr lang="zh-CN" altLang="en-US" sz="2200" b="1"/>
              <a:t>数据库系统阶段  </a:t>
            </a:r>
          </a:p>
          <a:p>
            <a:pPr lvl="2">
              <a:lnSpc>
                <a:spcPct val="90000"/>
              </a:lnSpc>
            </a:pPr>
            <a:r>
              <a:rPr lang="zh-CN" altLang="en-US" sz="2100" b="1"/>
              <a:t>数据模型表示复杂的数据结构、具有较高的数据共享性和较小的数据冗余度、具有较高的数据独立性、数据库管理系统为用户提供了方便的用户接口、数据库系统提供了数据控制功能、增加了系统的灵活性</a:t>
            </a:r>
            <a:r>
              <a:rPr lang="zh-CN" altLang="en-US" sz="2100"/>
              <a:t> </a:t>
            </a:r>
            <a:endParaRPr lang="zh-CN" altLang="en-US" sz="2100" b="1"/>
          </a:p>
        </p:txBody>
      </p:sp>
    </p:spTree>
    <p:extLst>
      <p:ext uri="{BB962C8B-B14F-4D97-AF65-F5344CB8AC3E}">
        <p14:creationId xmlns:p14="http://schemas.microsoft.com/office/powerpoint/2010/main" val="373984503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1688579">
                                            <p:txEl>
                                              <p:pRg st="0" end="0"/>
                                            </p:txEl>
                                          </p:spTgt>
                                        </p:tgtEl>
                                        <p:attrNameLst>
                                          <p:attrName>style.visibility</p:attrName>
                                        </p:attrNameLst>
                                      </p:cBhvr>
                                      <p:to>
                                        <p:strVal val="visible"/>
                                      </p:to>
                                    </p:set>
                                    <p:anim calcmode="lin" valueType="num">
                                      <p:cBhvr additive="base">
                                        <p:cTn id="7" dur="500" fill="hold"/>
                                        <p:tgtEl>
                                          <p:spTgt spid="1688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8857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2" fill="hold" nodeType="afterEffect">
                                  <p:stCondLst>
                                    <p:cond delay="0"/>
                                  </p:stCondLst>
                                  <p:childTnLst>
                                    <p:set>
                                      <p:cBhvr>
                                        <p:cTn id="11" dur="1" fill="hold">
                                          <p:stCondLst>
                                            <p:cond delay="0"/>
                                          </p:stCondLst>
                                        </p:cTn>
                                        <p:tgtEl>
                                          <p:spTgt spid="1688579">
                                            <p:txEl>
                                              <p:pRg st="1" end="1"/>
                                            </p:txEl>
                                          </p:spTgt>
                                        </p:tgtEl>
                                        <p:attrNameLst>
                                          <p:attrName>style.visibility</p:attrName>
                                        </p:attrNameLst>
                                      </p:cBhvr>
                                      <p:to>
                                        <p:strVal val="visible"/>
                                      </p:to>
                                    </p:set>
                                    <p:anim calcmode="lin" valueType="num">
                                      <p:cBhvr additive="base">
                                        <p:cTn id="12" dur="500" fill="hold"/>
                                        <p:tgtEl>
                                          <p:spTgt spid="168857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8857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12" fill="hold" nodeType="afterEffect">
                                  <p:stCondLst>
                                    <p:cond delay="0"/>
                                  </p:stCondLst>
                                  <p:childTnLst>
                                    <p:set>
                                      <p:cBhvr>
                                        <p:cTn id="16" dur="1" fill="hold">
                                          <p:stCondLst>
                                            <p:cond delay="0"/>
                                          </p:stCondLst>
                                        </p:cTn>
                                        <p:tgtEl>
                                          <p:spTgt spid="1688579">
                                            <p:txEl>
                                              <p:pRg st="2" end="2"/>
                                            </p:txEl>
                                          </p:spTgt>
                                        </p:tgtEl>
                                        <p:attrNameLst>
                                          <p:attrName>style.visibility</p:attrName>
                                        </p:attrNameLst>
                                      </p:cBhvr>
                                      <p:to>
                                        <p:strVal val="visible"/>
                                      </p:to>
                                    </p:set>
                                    <p:anim calcmode="lin" valueType="num">
                                      <p:cBhvr additive="base">
                                        <p:cTn id="17" dur="500" fill="hold"/>
                                        <p:tgtEl>
                                          <p:spTgt spid="168857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88579">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12" fill="hold" nodeType="afterEffect">
                                  <p:stCondLst>
                                    <p:cond delay="0"/>
                                  </p:stCondLst>
                                  <p:childTnLst>
                                    <p:set>
                                      <p:cBhvr>
                                        <p:cTn id="21" dur="1" fill="hold">
                                          <p:stCondLst>
                                            <p:cond delay="0"/>
                                          </p:stCondLst>
                                        </p:cTn>
                                        <p:tgtEl>
                                          <p:spTgt spid="1688579">
                                            <p:txEl>
                                              <p:pRg st="3" end="3"/>
                                            </p:txEl>
                                          </p:spTgt>
                                        </p:tgtEl>
                                        <p:attrNameLst>
                                          <p:attrName>style.visibility</p:attrName>
                                        </p:attrNameLst>
                                      </p:cBhvr>
                                      <p:to>
                                        <p:strVal val="visible"/>
                                      </p:to>
                                    </p:set>
                                    <p:anim calcmode="lin" valueType="num">
                                      <p:cBhvr additive="base">
                                        <p:cTn id="22" dur="500" fill="hold"/>
                                        <p:tgtEl>
                                          <p:spTgt spid="1688579">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688579">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12" fill="hold" nodeType="afterEffect">
                                  <p:stCondLst>
                                    <p:cond delay="0"/>
                                  </p:stCondLst>
                                  <p:childTnLst>
                                    <p:set>
                                      <p:cBhvr>
                                        <p:cTn id="26" dur="1" fill="hold">
                                          <p:stCondLst>
                                            <p:cond delay="0"/>
                                          </p:stCondLst>
                                        </p:cTn>
                                        <p:tgtEl>
                                          <p:spTgt spid="1688579">
                                            <p:txEl>
                                              <p:pRg st="4" end="4"/>
                                            </p:txEl>
                                          </p:spTgt>
                                        </p:tgtEl>
                                        <p:attrNameLst>
                                          <p:attrName>style.visibility</p:attrName>
                                        </p:attrNameLst>
                                      </p:cBhvr>
                                      <p:to>
                                        <p:strVal val="visible"/>
                                      </p:to>
                                    </p:set>
                                    <p:anim calcmode="lin" valueType="num">
                                      <p:cBhvr additive="base">
                                        <p:cTn id="27" dur="500" fill="hold"/>
                                        <p:tgtEl>
                                          <p:spTgt spid="168857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88579">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12" fill="hold" nodeType="afterEffect">
                                  <p:stCondLst>
                                    <p:cond delay="0"/>
                                  </p:stCondLst>
                                  <p:childTnLst>
                                    <p:set>
                                      <p:cBhvr>
                                        <p:cTn id="31" dur="1" fill="hold">
                                          <p:stCondLst>
                                            <p:cond delay="0"/>
                                          </p:stCondLst>
                                        </p:cTn>
                                        <p:tgtEl>
                                          <p:spTgt spid="1688579">
                                            <p:txEl>
                                              <p:pRg st="5" end="5"/>
                                            </p:txEl>
                                          </p:spTgt>
                                        </p:tgtEl>
                                        <p:attrNameLst>
                                          <p:attrName>style.visibility</p:attrName>
                                        </p:attrNameLst>
                                      </p:cBhvr>
                                      <p:to>
                                        <p:strVal val="visible"/>
                                      </p:to>
                                    </p:set>
                                    <p:anim calcmode="lin" valueType="num">
                                      <p:cBhvr additive="base">
                                        <p:cTn id="32" dur="500" fill="hold"/>
                                        <p:tgtEl>
                                          <p:spTgt spid="1688579">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688579">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12" fill="hold" nodeType="afterEffect">
                                  <p:stCondLst>
                                    <p:cond delay="0"/>
                                  </p:stCondLst>
                                  <p:childTnLst>
                                    <p:set>
                                      <p:cBhvr>
                                        <p:cTn id="36" dur="1" fill="hold">
                                          <p:stCondLst>
                                            <p:cond delay="0"/>
                                          </p:stCondLst>
                                        </p:cTn>
                                        <p:tgtEl>
                                          <p:spTgt spid="1688579">
                                            <p:txEl>
                                              <p:pRg st="6" end="6"/>
                                            </p:txEl>
                                          </p:spTgt>
                                        </p:tgtEl>
                                        <p:attrNameLst>
                                          <p:attrName>style.visibility</p:attrName>
                                        </p:attrNameLst>
                                      </p:cBhvr>
                                      <p:to>
                                        <p:strVal val="visible"/>
                                      </p:to>
                                    </p:set>
                                    <p:anim calcmode="lin" valueType="num">
                                      <p:cBhvr additive="base">
                                        <p:cTn id="37" dur="500" fill="hold"/>
                                        <p:tgtEl>
                                          <p:spTgt spid="168857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885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555AB06-6650-45F5-B75F-2115C7171B15}" type="slidenum">
              <a:rPr lang="en-US" altLang="zh-CN"/>
              <a:pPr/>
              <a:t>13</a:t>
            </a:fld>
            <a:endParaRPr lang="en-US" altLang="zh-CN"/>
          </a:p>
        </p:txBody>
      </p:sp>
      <p:sp>
        <p:nvSpPr>
          <p:cNvPr id="1689602" name="Rectangle 2"/>
          <p:cNvSpPr>
            <a:spLocks noGrp="1" noChangeArrowheads="1"/>
          </p:cNvSpPr>
          <p:nvPr>
            <p:ph type="title"/>
          </p:nvPr>
        </p:nvSpPr>
        <p:spPr>
          <a:xfrm>
            <a:off x="1116013" y="0"/>
            <a:ext cx="6840537" cy="903288"/>
          </a:xfrm>
        </p:spPr>
        <p:txBody>
          <a:bodyPr/>
          <a:lstStyle/>
          <a:p>
            <a:r>
              <a:rPr lang="zh-CN" altLang="en-US" sz="4400" b="0">
                <a:effectLst>
                  <a:outerShdw blurRad="38100" dist="38100" dir="2700000" algn="tl">
                    <a:srgbClr val="C0C0C0"/>
                  </a:outerShdw>
                </a:effectLst>
              </a:rPr>
              <a:t>什么是数据库</a:t>
            </a:r>
            <a:r>
              <a:rPr lang="en-US" altLang="zh-CN" sz="2800">
                <a:latin typeface="华文细黑"/>
              </a:rPr>
              <a:t>—</a:t>
            </a:r>
            <a:r>
              <a:rPr lang="zh-CN" altLang="en-US" sz="2800" b="0">
                <a:effectLst>
                  <a:outerShdw blurRad="38100" dist="38100" dir="2700000" algn="tl">
                    <a:srgbClr val="C0C0C0"/>
                  </a:outerShdw>
                </a:effectLst>
                <a:latin typeface="宋体" charset="-122"/>
              </a:rPr>
              <a:t>数据库系统的组成</a:t>
            </a:r>
          </a:p>
        </p:txBody>
      </p:sp>
      <p:sp>
        <p:nvSpPr>
          <p:cNvPr id="1689603" name="Rectangle 3"/>
          <p:cNvSpPr>
            <a:spLocks noGrp="1" noChangeArrowheads="1"/>
          </p:cNvSpPr>
          <p:nvPr>
            <p:ph type="body" idx="1"/>
          </p:nvPr>
        </p:nvSpPr>
        <p:spPr>
          <a:xfrm>
            <a:off x="468313" y="1268413"/>
            <a:ext cx="8424862" cy="4610100"/>
          </a:xfrm>
        </p:spPr>
        <p:txBody>
          <a:bodyPr/>
          <a:lstStyle/>
          <a:p>
            <a:pPr algn="just"/>
            <a:r>
              <a:rPr lang="zh-CN" altLang="en-US" b="1" dirty="0">
                <a:latin typeface="黑体" pitchFamily="2" charset="-122"/>
              </a:rPr>
              <a:t>数据库系统（</a:t>
            </a:r>
            <a:r>
              <a:rPr lang="en-US" altLang="zh-CN" sz="2200" b="1" dirty="0" err="1">
                <a:ea typeface="楷体_GB2312" pitchFamily="49" charset="-122"/>
              </a:rPr>
              <a:t>DataBase</a:t>
            </a:r>
            <a:r>
              <a:rPr lang="en-US" altLang="zh-CN" sz="2200" b="1" dirty="0">
                <a:ea typeface="楷体_GB2312" pitchFamily="49" charset="-122"/>
              </a:rPr>
              <a:t> </a:t>
            </a:r>
            <a:r>
              <a:rPr lang="en-US" altLang="zh-CN" sz="2200" b="1" dirty="0" err="1">
                <a:ea typeface="楷体_GB2312" pitchFamily="49" charset="-122"/>
              </a:rPr>
              <a:t>Systen</a:t>
            </a:r>
            <a:r>
              <a:rPr lang="zh-CN" altLang="en-US" sz="2200" b="1" dirty="0">
                <a:ea typeface="楷体_GB2312" pitchFamily="49" charset="-122"/>
              </a:rPr>
              <a:t>，</a:t>
            </a:r>
            <a:r>
              <a:rPr lang="en-US" altLang="zh-CN" sz="2200" b="1" dirty="0">
                <a:ea typeface="楷体_GB2312" pitchFamily="49" charset="-122"/>
              </a:rPr>
              <a:t>DBS</a:t>
            </a:r>
            <a:r>
              <a:rPr lang="zh-CN" altLang="en-US" b="1" dirty="0">
                <a:latin typeface="黑体" pitchFamily="2" charset="-122"/>
              </a:rPr>
              <a:t>）的组成</a:t>
            </a:r>
          </a:p>
          <a:p>
            <a:pPr lvl="1"/>
            <a:r>
              <a:rPr lang="zh-CN" altLang="en-US" b="1" dirty="0">
                <a:solidFill>
                  <a:srgbClr val="FF0000"/>
                </a:solidFill>
              </a:rPr>
              <a:t>数据库系统</a:t>
            </a:r>
            <a:r>
              <a:rPr lang="zh-CN" altLang="en-US" b="1" dirty="0"/>
              <a:t>是一个引入数据库以后的计算机系统</a:t>
            </a:r>
            <a:r>
              <a:rPr lang="zh-CN" altLang="en-US" b="1" dirty="0" smtClean="0"/>
              <a:t>，</a:t>
            </a:r>
            <a:r>
              <a:rPr lang="zh-CN" altLang="en-US" b="1" dirty="0" smtClean="0">
                <a:solidFill>
                  <a:srgbClr val="FF0000"/>
                </a:solidFill>
              </a:rPr>
              <a:t>由</a:t>
            </a:r>
            <a:r>
              <a:rPr lang="zh-CN" altLang="en-US" b="1" dirty="0">
                <a:solidFill>
                  <a:srgbClr val="FF0000"/>
                </a:solidFill>
              </a:rPr>
              <a:t>计算机</a:t>
            </a:r>
            <a:r>
              <a:rPr lang="zh-CN" altLang="en-US" b="1" dirty="0" smtClean="0">
                <a:solidFill>
                  <a:srgbClr val="FF0000"/>
                </a:solidFill>
              </a:rPr>
              <a:t>硬件及相关软件、</a:t>
            </a:r>
            <a:r>
              <a:rPr lang="zh-CN" altLang="en-US" b="1" dirty="0">
                <a:solidFill>
                  <a:srgbClr val="FF0000"/>
                </a:solidFill>
              </a:rPr>
              <a:t>数据库、数据库管理系统、数据库应用开发系统和用户组成</a:t>
            </a:r>
            <a:r>
              <a:rPr lang="zh-CN" altLang="en-US" b="1" dirty="0" smtClean="0">
                <a:solidFill>
                  <a:srgbClr val="FF0000"/>
                </a:solidFill>
              </a:rPr>
              <a:t>。</a:t>
            </a:r>
            <a:endParaRPr lang="en-US" altLang="zh-CN" b="1" dirty="0" smtClean="0">
              <a:solidFill>
                <a:srgbClr val="FF0000"/>
              </a:solidFill>
            </a:endParaRPr>
          </a:p>
          <a:p>
            <a:pPr lvl="1"/>
            <a:endParaRPr lang="en-US" altLang="zh-CN" b="1" dirty="0" smtClean="0">
              <a:solidFill>
                <a:srgbClr val="FF0000"/>
              </a:solidFill>
            </a:endParaRPr>
          </a:p>
          <a:p>
            <a:r>
              <a:rPr lang="zh-CN" altLang="en-US" b="1" dirty="0" smtClean="0"/>
              <a:t>数据库系统的特点</a:t>
            </a:r>
            <a:endParaRPr lang="en-US" altLang="zh-CN" b="1" dirty="0" smtClean="0"/>
          </a:p>
          <a:p>
            <a:pPr marL="858837" lvl="1" indent="-514350">
              <a:buFont typeface="+mj-lt"/>
              <a:buAutoNum type="arabicPeriod"/>
            </a:pPr>
            <a:r>
              <a:rPr lang="zh-CN" altLang="en-US" b="1" dirty="0" smtClean="0">
                <a:solidFill>
                  <a:srgbClr val="FF0000"/>
                </a:solidFill>
              </a:rPr>
              <a:t>实现数据共享</a:t>
            </a:r>
            <a:endParaRPr lang="en-US" altLang="zh-CN" b="1" dirty="0" smtClean="0">
              <a:solidFill>
                <a:srgbClr val="FF0000"/>
              </a:solidFill>
            </a:endParaRPr>
          </a:p>
          <a:p>
            <a:pPr marL="858837" lvl="1" indent="-514350">
              <a:buFont typeface="+mj-lt"/>
              <a:buAutoNum type="arabicPeriod"/>
            </a:pPr>
            <a:r>
              <a:rPr lang="zh-CN" altLang="en-US" b="1" dirty="0" smtClean="0">
                <a:solidFill>
                  <a:srgbClr val="FF0000"/>
                </a:solidFill>
              </a:rPr>
              <a:t>实现</a:t>
            </a:r>
            <a:r>
              <a:rPr lang="zh-CN" altLang="en-US" b="1" dirty="0">
                <a:solidFill>
                  <a:srgbClr val="FF0000"/>
                </a:solidFill>
              </a:rPr>
              <a:t>数据的</a:t>
            </a:r>
            <a:r>
              <a:rPr lang="zh-CN" altLang="en-US" b="1" dirty="0" smtClean="0">
                <a:solidFill>
                  <a:srgbClr val="FF0000"/>
                </a:solidFill>
              </a:rPr>
              <a:t>独立性</a:t>
            </a:r>
            <a:endParaRPr lang="en-US" altLang="zh-CN" b="1" dirty="0" smtClean="0">
              <a:solidFill>
                <a:srgbClr val="FF0000"/>
              </a:solidFill>
            </a:endParaRPr>
          </a:p>
          <a:p>
            <a:pPr marL="858837" lvl="1" indent="-514350">
              <a:buFont typeface="+mj-lt"/>
              <a:buAutoNum type="arabicPeriod"/>
            </a:pPr>
            <a:r>
              <a:rPr lang="zh-CN" altLang="en-US" b="1" dirty="0" smtClean="0">
                <a:solidFill>
                  <a:srgbClr val="FF0000"/>
                </a:solidFill>
              </a:rPr>
              <a:t>实现</a:t>
            </a:r>
            <a:r>
              <a:rPr lang="zh-CN" altLang="en-US" b="1" dirty="0">
                <a:solidFill>
                  <a:srgbClr val="FF0000"/>
                </a:solidFill>
              </a:rPr>
              <a:t>数据的安全保护</a:t>
            </a:r>
          </a:p>
        </p:txBody>
      </p:sp>
    </p:spTree>
    <p:extLst>
      <p:ext uri="{BB962C8B-B14F-4D97-AF65-F5344CB8AC3E}">
        <p14:creationId xmlns:p14="http://schemas.microsoft.com/office/powerpoint/2010/main" val="20601079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689603">
                                            <p:txEl>
                                              <p:pRg st="0" end="0"/>
                                            </p:txEl>
                                          </p:spTgt>
                                        </p:tgtEl>
                                        <p:attrNameLst>
                                          <p:attrName>style.visibility</p:attrName>
                                        </p:attrNameLst>
                                      </p:cBhvr>
                                      <p:to>
                                        <p:strVal val="visible"/>
                                      </p:to>
                                    </p:set>
                                    <p:anim calcmode="lin" valueType="num">
                                      <p:cBhvr>
                                        <p:cTn id="7" dur="1000" fill="hold"/>
                                        <p:tgtEl>
                                          <p:spTgt spid="168960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6896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89603">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689603">
                                            <p:txEl>
                                              <p:pRg st="1" end="1"/>
                                            </p:txEl>
                                          </p:spTgt>
                                        </p:tgtEl>
                                        <p:attrNameLst>
                                          <p:attrName>style.visibility</p:attrName>
                                        </p:attrNameLst>
                                      </p:cBhvr>
                                      <p:to>
                                        <p:strVal val="visible"/>
                                      </p:to>
                                    </p:set>
                                    <p:anim calcmode="lin" valueType="num">
                                      <p:cBhvr>
                                        <p:cTn id="13" dur="1000" fill="hold"/>
                                        <p:tgtEl>
                                          <p:spTgt spid="1689603">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168960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689603">
                                            <p:txEl>
                                              <p:pRg st="1" end="1"/>
                                            </p:txEl>
                                          </p:spTgt>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689603">
                                            <p:txEl>
                                              <p:pRg st="3" end="3"/>
                                            </p:txEl>
                                          </p:spTgt>
                                        </p:tgtEl>
                                        <p:attrNameLst>
                                          <p:attrName>style.visibility</p:attrName>
                                        </p:attrNameLst>
                                      </p:cBhvr>
                                      <p:to>
                                        <p:strVal val="visible"/>
                                      </p:to>
                                    </p:set>
                                    <p:anim calcmode="lin" valueType="num">
                                      <p:cBhvr>
                                        <p:cTn id="19" dur="1000" fill="hold"/>
                                        <p:tgtEl>
                                          <p:spTgt spid="1689603">
                                            <p:txEl>
                                              <p:pRg st="3" end="3"/>
                                            </p:txEl>
                                          </p:spTgt>
                                        </p:tgtEl>
                                        <p:attrNameLst>
                                          <p:attrName>ppt_w</p:attrName>
                                        </p:attrNameLst>
                                      </p:cBhvr>
                                      <p:tavLst>
                                        <p:tav tm="0">
                                          <p:val>
                                            <p:strVal val="#ppt_w+.3"/>
                                          </p:val>
                                        </p:tav>
                                        <p:tav tm="100000">
                                          <p:val>
                                            <p:strVal val="#ppt_w"/>
                                          </p:val>
                                        </p:tav>
                                      </p:tavLst>
                                    </p:anim>
                                    <p:anim calcmode="lin" valueType="num">
                                      <p:cBhvr>
                                        <p:cTn id="20" dur="1000" fill="hold"/>
                                        <p:tgtEl>
                                          <p:spTgt spid="168960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1689603">
                                            <p:txEl>
                                              <p:pRg st="3" end="3"/>
                                            </p:txEl>
                                          </p:spTgt>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689603">
                                            <p:txEl>
                                              <p:pRg st="4" end="4"/>
                                            </p:txEl>
                                          </p:spTgt>
                                        </p:tgtEl>
                                        <p:attrNameLst>
                                          <p:attrName>style.visibility</p:attrName>
                                        </p:attrNameLst>
                                      </p:cBhvr>
                                      <p:to>
                                        <p:strVal val="visible"/>
                                      </p:to>
                                    </p:set>
                                    <p:anim calcmode="lin" valueType="num">
                                      <p:cBhvr>
                                        <p:cTn id="25" dur="1000" fill="hold"/>
                                        <p:tgtEl>
                                          <p:spTgt spid="1689603">
                                            <p:txEl>
                                              <p:pRg st="4" end="4"/>
                                            </p:txEl>
                                          </p:spTgt>
                                        </p:tgtEl>
                                        <p:attrNameLst>
                                          <p:attrName>ppt_w</p:attrName>
                                        </p:attrNameLst>
                                      </p:cBhvr>
                                      <p:tavLst>
                                        <p:tav tm="0">
                                          <p:val>
                                            <p:strVal val="#ppt_w+.3"/>
                                          </p:val>
                                        </p:tav>
                                        <p:tav tm="100000">
                                          <p:val>
                                            <p:strVal val="#ppt_w"/>
                                          </p:val>
                                        </p:tav>
                                      </p:tavLst>
                                    </p:anim>
                                    <p:anim calcmode="lin" valueType="num">
                                      <p:cBhvr>
                                        <p:cTn id="26" dur="1000" fill="hold"/>
                                        <p:tgtEl>
                                          <p:spTgt spid="1689603">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1689603">
                                            <p:txEl>
                                              <p:pRg st="4" end="4"/>
                                            </p:txEl>
                                          </p:spTgt>
                                        </p:tgtEl>
                                      </p:cBhvr>
                                    </p:animEffect>
                                  </p:child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689603">
                                            <p:txEl>
                                              <p:pRg st="5" end="5"/>
                                            </p:txEl>
                                          </p:spTgt>
                                        </p:tgtEl>
                                        <p:attrNameLst>
                                          <p:attrName>style.visibility</p:attrName>
                                        </p:attrNameLst>
                                      </p:cBhvr>
                                      <p:to>
                                        <p:strVal val="visible"/>
                                      </p:to>
                                    </p:set>
                                    <p:anim calcmode="lin" valueType="num">
                                      <p:cBhvr>
                                        <p:cTn id="31" dur="1000" fill="hold"/>
                                        <p:tgtEl>
                                          <p:spTgt spid="1689603">
                                            <p:txEl>
                                              <p:pRg st="5" end="5"/>
                                            </p:txEl>
                                          </p:spTgt>
                                        </p:tgtEl>
                                        <p:attrNameLst>
                                          <p:attrName>ppt_w</p:attrName>
                                        </p:attrNameLst>
                                      </p:cBhvr>
                                      <p:tavLst>
                                        <p:tav tm="0">
                                          <p:val>
                                            <p:strVal val="#ppt_w+.3"/>
                                          </p:val>
                                        </p:tav>
                                        <p:tav tm="100000">
                                          <p:val>
                                            <p:strVal val="#ppt_w"/>
                                          </p:val>
                                        </p:tav>
                                      </p:tavLst>
                                    </p:anim>
                                    <p:anim calcmode="lin" valueType="num">
                                      <p:cBhvr>
                                        <p:cTn id="32" dur="1000" fill="hold"/>
                                        <p:tgtEl>
                                          <p:spTgt spid="1689603">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1689603">
                                            <p:txEl>
                                              <p:pRg st="5" end="5"/>
                                            </p:txEl>
                                          </p:spTgt>
                                        </p:tgtEl>
                                      </p:cBhvr>
                                    </p:animEffect>
                                  </p:childTnLst>
                                </p:cTn>
                              </p:par>
                            </p:childTnLst>
                          </p:cTn>
                        </p:par>
                        <p:par>
                          <p:cTn id="34" fill="hold">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1689603">
                                            <p:txEl>
                                              <p:pRg st="6" end="6"/>
                                            </p:txEl>
                                          </p:spTgt>
                                        </p:tgtEl>
                                        <p:attrNameLst>
                                          <p:attrName>style.visibility</p:attrName>
                                        </p:attrNameLst>
                                      </p:cBhvr>
                                      <p:to>
                                        <p:strVal val="visible"/>
                                      </p:to>
                                    </p:set>
                                    <p:anim calcmode="lin" valueType="num">
                                      <p:cBhvr>
                                        <p:cTn id="37" dur="1000" fill="hold"/>
                                        <p:tgtEl>
                                          <p:spTgt spid="1689603">
                                            <p:txEl>
                                              <p:pRg st="6" end="6"/>
                                            </p:txEl>
                                          </p:spTgt>
                                        </p:tgtEl>
                                        <p:attrNameLst>
                                          <p:attrName>ppt_w</p:attrName>
                                        </p:attrNameLst>
                                      </p:cBhvr>
                                      <p:tavLst>
                                        <p:tav tm="0">
                                          <p:val>
                                            <p:strVal val="#ppt_w+.3"/>
                                          </p:val>
                                        </p:tav>
                                        <p:tav tm="100000">
                                          <p:val>
                                            <p:strVal val="#ppt_w"/>
                                          </p:val>
                                        </p:tav>
                                      </p:tavLst>
                                    </p:anim>
                                    <p:anim calcmode="lin" valueType="num">
                                      <p:cBhvr>
                                        <p:cTn id="38" dur="1000" fill="hold"/>
                                        <p:tgtEl>
                                          <p:spTgt spid="1689603">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1689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F4AD1C9E-B1AD-4230-83E2-7E334754385E}" type="slidenum">
              <a:rPr lang="en-US" altLang="zh-CN"/>
              <a:pPr/>
              <a:t>14</a:t>
            </a:fld>
            <a:endParaRPr lang="en-US" altLang="zh-CN"/>
          </a:p>
        </p:txBody>
      </p:sp>
      <p:sp>
        <p:nvSpPr>
          <p:cNvPr id="1758210" name="Rectangle 2"/>
          <p:cNvSpPr>
            <a:spLocks noGrp="1" noChangeArrowheads="1"/>
          </p:cNvSpPr>
          <p:nvPr>
            <p:ph type="title"/>
          </p:nvPr>
        </p:nvSpPr>
        <p:spPr>
          <a:xfrm>
            <a:off x="1116013" y="0"/>
            <a:ext cx="6840537" cy="903288"/>
          </a:xfrm>
        </p:spPr>
        <p:txBody>
          <a:bodyPr/>
          <a:lstStyle/>
          <a:p>
            <a:r>
              <a:rPr lang="zh-CN" altLang="en-US" sz="4400" b="0">
                <a:effectLst>
                  <a:outerShdw blurRad="38100" dist="38100" dir="2700000" algn="tl">
                    <a:srgbClr val="C0C0C0"/>
                  </a:outerShdw>
                </a:effectLst>
              </a:rPr>
              <a:t>什么是数据库</a:t>
            </a:r>
            <a:r>
              <a:rPr lang="en-US" altLang="zh-CN" sz="2800">
                <a:latin typeface="华文细黑"/>
              </a:rPr>
              <a:t>—</a:t>
            </a:r>
            <a:r>
              <a:rPr lang="zh-CN" altLang="en-US" sz="2800" b="0">
                <a:effectLst>
                  <a:outerShdw blurRad="38100" dist="38100" dir="2700000" algn="tl">
                    <a:srgbClr val="C0C0C0"/>
                  </a:outerShdw>
                </a:effectLst>
                <a:latin typeface="宋体" charset="-122"/>
              </a:rPr>
              <a:t>数据库系统的组成</a:t>
            </a:r>
          </a:p>
        </p:txBody>
      </p:sp>
      <p:sp>
        <p:nvSpPr>
          <p:cNvPr id="1758211" name="Rectangle 3"/>
          <p:cNvSpPr>
            <a:spLocks noGrp="1" noChangeArrowheads="1"/>
          </p:cNvSpPr>
          <p:nvPr>
            <p:ph type="body" idx="1"/>
          </p:nvPr>
        </p:nvSpPr>
        <p:spPr>
          <a:xfrm>
            <a:off x="0" y="1196975"/>
            <a:ext cx="8604250" cy="4681538"/>
          </a:xfrm>
        </p:spPr>
        <p:txBody>
          <a:bodyPr/>
          <a:lstStyle/>
          <a:p>
            <a:pPr algn="just"/>
            <a:r>
              <a:rPr lang="zh-CN" altLang="en-US" b="1" dirty="0">
                <a:solidFill>
                  <a:srgbClr val="FF0000"/>
                </a:solidFill>
                <a:latin typeface="黑体" pitchFamily="2" charset="-122"/>
              </a:rPr>
              <a:t>数据库系统的组成</a:t>
            </a:r>
          </a:p>
          <a:p>
            <a:pPr lvl="1"/>
            <a:endParaRPr lang="en-US" altLang="zh-CN" b="1" dirty="0"/>
          </a:p>
        </p:txBody>
      </p:sp>
      <p:pic>
        <p:nvPicPr>
          <p:cNvPr id="17582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773238"/>
            <a:ext cx="74168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9366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758211">
                                            <p:txEl>
                                              <p:pRg st="0" end="0"/>
                                            </p:txEl>
                                          </p:spTgt>
                                        </p:tgtEl>
                                        <p:attrNameLst>
                                          <p:attrName>style.visibility</p:attrName>
                                        </p:attrNameLst>
                                      </p:cBhvr>
                                      <p:to>
                                        <p:strVal val="visible"/>
                                      </p:to>
                                    </p:set>
                                    <p:anim calcmode="lin" valueType="num">
                                      <p:cBhvr>
                                        <p:cTn id="7" dur="1000" fill="hold"/>
                                        <p:tgtEl>
                                          <p:spTgt spid="175821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7582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758211">
                                            <p:txEl>
                                              <p:pRg st="0" end="0"/>
                                            </p:txEl>
                                          </p:spTgt>
                                        </p:tgtEl>
                                      </p:cBhvr>
                                    </p:animEffect>
                                  </p:childTnLst>
                                </p:cTn>
                              </p:par>
                            </p:childTnLst>
                          </p:cTn>
                        </p:par>
                        <p:par>
                          <p:cTn id="10" fill="hold" nodeType="afterGroup">
                            <p:stCondLst>
                              <p:cond delay="1000"/>
                            </p:stCondLst>
                            <p:childTnLst>
                              <p:par>
                                <p:cTn id="11" presetID="2" presetClass="entr" presetSubtype="4" fill="hold" nodeType="afterEffect">
                                  <p:stCondLst>
                                    <p:cond delay="0"/>
                                  </p:stCondLst>
                                  <p:childTnLst>
                                    <p:set>
                                      <p:cBhvr>
                                        <p:cTn id="12" dur="1" fill="hold">
                                          <p:stCondLst>
                                            <p:cond delay="0"/>
                                          </p:stCondLst>
                                        </p:cTn>
                                        <p:tgtEl>
                                          <p:spTgt spid="1758212"/>
                                        </p:tgtEl>
                                        <p:attrNameLst>
                                          <p:attrName>style.visibility</p:attrName>
                                        </p:attrNameLst>
                                      </p:cBhvr>
                                      <p:to>
                                        <p:strVal val="visible"/>
                                      </p:to>
                                    </p:set>
                                    <p:anim calcmode="lin" valueType="num">
                                      <p:cBhvr additive="base">
                                        <p:cTn id="13" dur="500" fill="hold"/>
                                        <p:tgtEl>
                                          <p:spTgt spid="1758212"/>
                                        </p:tgtEl>
                                        <p:attrNameLst>
                                          <p:attrName>ppt_x</p:attrName>
                                        </p:attrNameLst>
                                      </p:cBhvr>
                                      <p:tavLst>
                                        <p:tav tm="0">
                                          <p:val>
                                            <p:strVal val="#ppt_x"/>
                                          </p:val>
                                        </p:tav>
                                        <p:tav tm="100000">
                                          <p:val>
                                            <p:strVal val="#ppt_x"/>
                                          </p:val>
                                        </p:tav>
                                      </p:tavLst>
                                    </p:anim>
                                    <p:anim calcmode="lin" valueType="num">
                                      <p:cBhvr additive="base">
                                        <p:cTn id="14" dur="500" fill="hold"/>
                                        <p:tgtEl>
                                          <p:spTgt spid="1758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6BBDEAF2-D9C9-4BE8-87D2-8FB427DF68BF}" type="slidenum">
              <a:rPr lang="en-US" altLang="zh-CN"/>
              <a:pPr/>
              <a:t>15</a:t>
            </a:fld>
            <a:endParaRPr lang="en-US" altLang="zh-CN"/>
          </a:p>
        </p:txBody>
      </p:sp>
      <p:sp>
        <p:nvSpPr>
          <p:cNvPr id="1690626" name="Rectangle 2"/>
          <p:cNvSpPr>
            <a:spLocks noGrp="1" noChangeArrowheads="1"/>
          </p:cNvSpPr>
          <p:nvPr>
            <p:ph type="title"/>
          </p:nvPr>
        </p:nvSpPr>
        <p:spPr>
          <a:xfrm>
            <a:off x="1042988" y="0"/>
            <a:ext cx="6913562" cy="903288"/>
          </a:xfrm>
        </p:spPr>
        <p:txBody>
          <a:bodyPr/>
          <a:lstStyle/>
          <a:p>
            <a:r>
              <a:rPr lang="zh-CN" altLang="en-US" sz="4400" b="0">
                <a:effectLst>
                  <a:outerShdw blurRad="38100" dist="38100" dir="2700000" algn="tl">
                    <a:srgbClr val="C0C0C0"/>
                  </a:outerShdw>
                </a:effectLst>
              </a:rPr>
              <a:t>什么是数据库</a:t>
            </a:r>
            <a:r>
              <a:rPr lang="en-US" altLang="zh-CN" sz="2800">
                <a:latin typeface="华文细黑"/>
              </a:rPr>
              <a:t>—</a:t>
            </a:r>
            <a:r>
              <a:rPr lang="zh-CN" altLang="en-US" sz="2800" b="0">
                <a:effectLst>
                  <a:outerShdw blurRad="38100" dist="38100" dir="2700000" algn="tl">
                    <a:srgbClr val="C0C0C0"/>
                  </a:outerShdw>
                </a:effectLst>
                <a:latin typeface="宋体" charset="-122"/>
              </a:rPr>
              <a:t>数据库系统的组成</a:t>
            </a:r>
          </a:p>
        </p:txBody>
      </p:sp>
      <p:sp>
        <p:nvSpPr>
          <p:cNvPr id="1690627" name="Rectangle 3"/>
          <p:cNvSpPr>
            <a:spLocks noGrp="1" noChangeArrowheads="1"/>
          </p:cNvSpPr>
          <p:nvPr>
            <p:ph type="body" idx="1"/>
          </p:nvPr>
        </p:nvSpPr>
        <p:spPr>
          <a:xfrm>
            <a:off x="395288" y="1268413"/>
            <a:ext cx="8280400" cy="4679950"/>
          </a:xfrm>
        </p:spPr>
        <p:txBody>
          <a:bodyPr/>
          <a:lstStyle/>
          <a:p>
            <a:pPr algn="just"/>
            <a:r>
              <a:rPr lang="zh-CN" altLang="en-US" b="1" dirty="0">
                <a:latin typeface="黑体" pitchFamily="2" charset="-122"/>
              </a:rPr>
              <a:t>数据库系统的组成</a:t>
            </a:r>
          </a:p>
          <a:p>
            <a:pPr lvl="1"/>
            <a:r>
              <a:rPr lang="zh-CN" altLang="en-US" b="1" dirty="0">
                <a:solidFill>
                  <a:srgbClr val="FF0000"/>
                </a:solidFill>
              </a:rPr>
              <a:t>数据库</a:t>
            </a:r>
            <a:r>
              <a:rPr lang="zh-CN" altLang="en-US" b="1" dirty="0"/>
              <a:t>（</a:t>
            </a:r>
            <a:r>
              <a:rPr lang="en-US" altLang="zh-CN" b="1" dirty="0" err="1"/>
              <a:t>DataBase</a:t>
            </a:r>
            <a:r>
              <a:rPr lang="en-US" altLang="zh-CN" b="1" dirty="0"/>
              <a:t> </a:t>
            </a:r>
            <a:r>
              <a:rPr lang="zh-CN" altLang="en-US" b="1" dirty="0"/>
              <a:t>，</a:t>
            </a:r>
            <a:r>
              <a:rPr lang="en-US" altLang="zh-CN" b="1" dirty="0">
                <a:solidFill>
                  <a:srgbClr val="FF0000"/>
                </a:solidFill>
              </a:rPr>
              <a:t>DB</a:t>
            </a:r>
            <a:r>
              <a:rPr lang="zh-CN" altLang="en-US" b="1" dirty="0"/>
              <a:t>）</a:t>
            </a:r>
          </a:p>
          <a:p>
            <a:pPr lvl="2"/>
            <a:r>
              <a:rPr lang="zh-CN" altLang="en-US" b="1" dirty="0"/>
              <a:t>简单地说数据库是按照数据结构来组织、存储和管理数据的仓库。</a:t>
            </a:r>
          </a:p>
          <a:p>
            <a:pPr lvl="2"/>
            <a:r>
              <a:rPr lang="zh-CN" altLang="en-US" b="1" dirty="0"/>
              <a:t>严格地说数据库是结构化的相关数据的集合。</a:t>
            </a:r>
          </a:p>
          <a:p>
            <a:pPr lvl="2"/>
            <a:r>
              <a:rPr lang="zh-CN" altLang="en-US" b="1" dirty="0"/>
              <a:t>数据是按一定的结构和组织方式存储在外存储器上，并具有最小的数据冗余，可供多个用户共享，为多种应用服务；</a:t>
            </a:r>
          </a:p>
          <a:p>
            <a:pPr lvl="2"/>
            <a:r>
              <a:rPr lang="zh-CN" altLang="en-US" b="1" dirty="0"/>
              <a:t>数据的存储独立于使用它的程序；</a:t>
            </a:r>
          </a:p>
          <a:p>
            <a:pPr lvl="2"/>
            <a:r>
              <a:rPr lang="zh-CN" altLang="en-US" b="1" dirty="0"/>
              <a:t>对数据库进行数据的插入、修改和检索均能按照一种通用的和可控制的方式进行。</a:t>
            </a:r>
          </a:p>
        </p:txBody>
      </p:sp>
    </p:spTree>
    <p:extLst>
      <p:ext uri="{BB962C8B-B14F-4D97-AF65-F5344CB8AC3E}">
        <p14:creationId xmlns:p14="http://schemas.microsoft.com/office/powerpoint/2010/main" val="396685162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690627">
                                            <p:txEl>
                                              <p:pRg st="0" end="0"/>
                                            </p:txEl>
                                          </p:spTgt>
                                        </p:tgtEl>
                                        <p:attrNameLst>
                                          <p:attrName>style.visibility</p:attrName>
                                        </p:attrNameLst>
                                      </p:cBhvr>
                                      <p:to>
                                        <p:strVal val="visible"/>
                                      </p:to>
                                    </p:set>
                                    <p:anim calcmode="lin" valueType="num">
                                      <p:cBhvr additive="base">
                                        <p:cTn id="7" dur="500" fill="hold"/>
                                        <p:tgtEl>
                                          <p:spTgt spid="1690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9062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690627">
                                            <p:txEl>
                                              <p:pRg st="1" end="1"/>
                                            </p:txEl>
                                          </p:spTgt>
                                        </p:tgtEl>
                                        <p:attrNameLst>
                                          <p:attrName>style.visibility</p:attrName>
                                        </p:attrNameLst>
                                      </p:cBhvr>
                                      <p:to>
                                        <p:strVal val="visible"/>
                                      </p:to>
                                    </p:set>
                                    <p:anim calcmode="lin" valueType="num">
                                      <p:cBhvr additive="base">
                                        <p:cTn id="12" dur="500" fill="hold"/>
                                        <p:tgtEl>
                                          <p:spTgt spid="169062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9062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690627">
                                            <p:txEl>
                                              <p:pRg st="2" end="2"/>
                                            </p:txEl>
                                          </p:spTgt>
                                        </p:tgtEl>
                                        <p:attrNameLst>
                                          <p:attrName>style.visibility</p:attrName>
                                        </p:attrNameLst>
                                      </p:cBhvr>
                                      <p:to>
                                        <p:strVal val="visible"/>
                                      </p:to>
                                    </p:set>
                                    <p:anim calcmode="lin" valueType="num">
                                      <p:cBhvr additive="base">
                                        <p:cTn id="17" dur="500" fill="hold"/>
                                        <p:tgtEl>
                                          <p:spTgt spid="169062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9062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690627">
                                            <p:txEl>
                                              <p:pRg st="3" end="3"/>
                                            </p:txEl>
                                          </p:spTgt>
                                        </p:tgtEl>
                                        <p:attrNameLst>
                                          <p:attrName>style.visibility</p:attrName>
                                        </p:attrNameLst>
                                      </p:cBhvr>
                                      <p:to>
                                        <p:strVal val="visible"/>
                                      </p:to>
                                    </p:set>
                                    <p:anim calcmode="lin" valueType="num">
                                      <p:cBhvr additive="base">
                                        <p:cTn id="22" dur="500" fill="hold"/>
                                        <p:tgtEl>
                                          <p:spTgt spid="169062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9062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1690627">
                                            <p:txEl>
                                              <p:pRg st="4" end="4"/>
                                            </p:txEl>
                                          </p:spTgt>
                                        </p:tgtEl>
                                        <p:attrNameLst>
                                          <p:attrName>style.visibility</p:attrName>
                                        </p:attrNameLst>
                                      </p:cBhvr>
                                      <p:to>
                                        <p:strVal val="visible"/>
                                      </p:to>
                                    </p:set>
                                    <p:anim calcmode="lin" valueType="num">
                                      <p:cBhvr additive="base">
                                        <p:cTn id="27" dur="500" fill="hold"/>
                                        <p:tgtEl>
                                          <p:spTgt spid="169062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90627">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1690627">
                                            <p:txEl>
                                              <p:pRg st="5" end="5"/>
                                            </p:txEl>
                                          </p:spTgt>
                                        </p:tgtEl>
                                        <p:attrNameLst>
                                          <p:attrName>style.visibility</p:attrName>
                                        </p:attrNameLst>
                                      </p:cBhvr>
                                      <p:to>
                                        <p:strVal val="visible"/>
                                      </p:to>
                                    </p:set>
                                    <p:anim calcmode="lin" valueType="num">
                                      <p:cBhvr additive="base">
                                        <p:cTn id="32" dur="500" fill="hold"/>
                                        <p:tgtEl>
                                          <p:spTgt spid="1690627">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690627">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nodeType="afterEffect">
                                  <p:stCondLst>
                                    <p:cond delay="0"/>
                                  </p:stCondLst>
                                  <p:childTnLst>
                                    <p:set>
                                      <p:cBhvr>
                                        <p:cTn id="36" dur="1" fill="hold">
                                          <p:stCondLst>
                                            <p:cond delay="0"/>
                                          </p:stCondLst>
                                        </p:cTn>
                                        <p:tgtEl>
                                          <p:spTgt spid="1690627">
                                            <p:txEl>
                                              <p:pRg st="6" end="6"/>
                                            </p:txEl>
                                          </p:spTgt>
                                        </p:tgtEl>
                                        <p:attrNameLst>
                                          <p:attrName>style.visibility</p:attrName>
                                        </p:attrNameLst>
                                      </p:cBhvr>
                                      <p:to>
                                        <p:strVal val="visible"/>
                                      </p:to>
                                    </p:set>
                                    <p:anim calcmode="lin" valueType="num">
                                      <p:cBhvr additive="base">
                                        <p:cTn id="37" dur="500" fill="hold"/>
                                        <p:tgtEl>
                                          <p:spTgt spid="169062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906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723D92F6-C1CC-4115-B09A-82953739A372}" type="slidenum">
              <a:rPr lang="en-US" altLang="zh-CN"/>
              <a:pPr/>
              <a:t>16</a:t>
            </a:fld>
            <a:endParaRPr lang="en-US" altLang="zh-CN"/>
          </a:p>
        </p:txBody>
      </p:sp>
      <p:sp>
        <p:nvSpPr>
          <p:cNvPr id="1691650" name="Rectangle 2"/>
          <p:cNvSpPr>
            <a:spLocks noGrp="1" noChangeArrowheads="1"/>
          </p:cNvSpPr>
          <p:nvPr>
            <p:ph type="title"/>
          </p:nvPr>
        </p:nvSpPr>
        <p:spPr>
          <a:xfrm>
            <a:off x="1042988" y="0"/>
            <a:ext cx="6913562" cy="903288"/>
          </a:xfrm>
        </p:spPr>
        <p:txBody>
          <a:bodyPr/>
          <a:lstStyle/>
          <a:p>
            <a:r>
              <a:rPr lang="zh-CN" altLang="en-US" sz="4400" b="0">
                <a:effectLst>
                  <a:outerShdw blurRad="38100" dist="38100" dir="2700000" algn="tl">
                    <a:srgbClr val="C0C0C0"/>
                  </a:outerShdw>
                </a:effectLst>
              </a:rPr>
              <a:t>什么是数据库</a:t>
            </a:r>
            <a:r>
              <a:rPr lang="en-US" altLang="zh-CN" sz="2800">
                <a:latin typeface="华文细黑"/>
              </a:rPr>
              <a:t>—</a:t>
            </a:r>
            <a:r>
              <a:rPr lang="zh-CN" altLang="en-US" sz="2800" b="0">
                <a:effectLst>
                  <a:outerShdw blurRad="38100" dist="38100" dir="2700000" algn="tl">
                    <a:srgbClr val="C0C0C0"/>
                  </a:outerShdw>
                </a:effectLst>
                <a:latin typeface="宋体" charset="-122"/>
              </a:rPr>
              <a:t>数据库系统的组成</a:t>
            </a:r>
          </a:p>
        </p:txBody>
      </p:sp>
      <p:sp>
        <p:nvSpPr>
          <p:cNvPr id="1691651" name="Rectangle 3"/>
          <p:cNvSpPr>
            <a:spLocks noGrp="1" noChangeArrowheads="1"/>
          </p:cNvSpPr>
          <p:nvPr>
            <p:ph type="body" idx="1"/>
          </p:nvPr>
        </p:nvSpPr>
        <p:spPr>
          <a:xfrm>
            <a:off x="0" y="1268413"/>
            <a:ext cx="9144000" cy="4608512"/>
          </a:xfrm>
        </p:spPr>
        <p:txBody>
          <a:bodyPr/>
          <a:lstStyle/>
          <a:p>
            <a:pPr algn="just">
              <a:lnSpc>
                <a:spcPct val="90000"/>
              </a:lnSpc>
            </a:pPr>
            <a:r>
              <a:rPr lang="zh-CN" altLang="en-US" sz="2600" b="1" dirty="0">
                <a:latin typeface="黑体" pitchFamily="2" charset="-122"/>
              </a:rPr>
              <a:t>数据库系统的组成</a:t>
            </a:r>
          </a:p>
          <a:p>
            <a:pPr lvl="1">
              <a:lnSpc>
                <a:spcPct val="90000"/>
              </a:lnSpc>
            </a:pPr>
            <a:r>
              <a:rPr lang="zh-CN" altLang="en-US" sz="2200" b="1" dirty="0">
                <a:solidFill>
                  <a:srgbClr val="FF0000"/>
                </a:solidFill>
              </a:rPr>
              <a:t>数据库管理系统</a:t>
            </a:r>
            <a:r>
              <a:rPr lang="zh-CN" altLang="en-US" sz="2200" b="1" dirty="0"/>
              <a:t>（</a:t>
            </a:r>
            <a:r>
              <a:rPr lang="en-US" altLang="zh-CN" sz="2200" b="1" dirty="0" err="1"/>
              <a:t>DataBase</a:t>
            </a:r>
            <a:r>
              <a:rPr lang="en-US" altLang="zh-CN" sz="2200" b="1" dirty="0"/>
              <a:t> Management System</a:t>
            </a:r>
            <a:r>
              <a:rPr lang="zh-CN" altLang="en-US" sz="2200" b="1" dirty="0"/>
              <a:t>，</a:t>
            </a:r>
            <a:r>
              <a:rPr lang="en-US" altLang="zh-CN" sz="2200" b="1" dirty="0">
                <a:solidFill>
                  <a:srgbClr val="FF0000"/>
                </a:solidFill>
              </a:rPr>
              <a:t>DBMS</a:t>
            </a:r>
            <a:r>
              <a:rPr lang="zh-CN" altLang="en-US" sz="2200" b="1" dirty="0"/>
              <a:t>）</a:t>
            </a:r>
          </a:p>
          <a:p>
            <a:pPr lvl="2">
              <a:lnSpc>
                <a:spcPct val="90000"/>
              </a:lnSpc>
            </a:pPr>
            <a:r>
              <a:rPr lang="zh-CN" altLang="en-US" sz="2100" b="1" dirty="0"/>
              <a:t>数据库管理系统是在操作系统支持下工作的管理数据的软件，它是整个数据库系统的核心。</a:t>
            </a:r>
          </a:p>
          <a:p>
            <a:pPr lvl="2">
              <a:lnSpc>
                <a:spcPct val="90000"/>
              </a:lnSpc>
            </a:pPr>
            <a:r>
              <a:rPr lang="zh-CN" altLang="en-US" sz="2100" b="1" dirty="0"/>
              <a:t>它负责对数据的统一管理，提供以下基本功能：</a:t>
            </a:r>
          </a:p>
          <a:p>
            <a:pPr lvl="3">
              <a:lnSpc>
                <a:spcPct val="90000"/>
              </a:lnSpc>
            </a:pPr>
            <a:r>
              <a:rPr lang="zh-CN" altLang="en-US" sz="1800" b="1" dirty="0"/>
              <a:t>对数据进行定义；</a:t>
            </a:r>
          </a:p>
          <a:p>
            <a:pPr lvl="3">
              <a:lnSpc>
                <a:spcPct val="90000"/>
              </a:lnSpc>
            </a:pPr>
            <a:r>
              <a:rPr lang="zh-CN" altLang="en-US" sz="1800" b="1" dirty="0"/>
              <a:t>建立数据库；</a:t>
            </a:r>
          </a:p>
          <a:p>
            <a:pPr lvl="3">
              <a:lnSpc>
                <a:spcPct val="90000"/>
              </a:lnSpc>
            </a:pPr>
            <a:r>
              <a:rPr lang="zh-CN" altLang="en-US" sz="1800" b="1" dirty="0"/>
              <a:t>进行插入、删除和修改等编辑操作</a:t>
            </a:r>
            <a:r>
              <a:rPr lang="en-US" altLang="zh-CN" sz="1800" b="1" dirty="0"/>
              <a:t>;</a:t>
            </a:r>
          </a:p>
          <a:p>
            <a:pPr lvl="3">
              <a:lnSpc>
                <a:spcPct val="90000"/>
              </a:lnSpc>
            </a:pPr>
            <a:r>
              <a:rPr lang="zh-CN" altLang="en-US" sz="1800" b="1" dirty="0"/>
              <a:t>建立查询操作；</a:t>
            </a:r>
          </a:p>
          <a:p>
            <a:pPr lvl="3">
              <a:lnSpc>
                <a:spcPct val="90000"/>
              </a:lnSpc>
            </a:pPr>
            <a:r>
              <a:rPr lang="zh-CN" altLang="en-US" sz="1800" b="1" dirty="0"/>
              <a:t>对数据库的维护和控制；</a:t>
            </a:r>
          </a:p>
          <a:p>
            <a:pPr lvl="3">
              <a:lnSpc>
                <a:spcPct val="90000"/>
              </a:lnSpc>
            </a:pPr>
            <a:r>
              <a:rPr lang="zh-CN" altLang="en-US" sz="1800" b="1" dirty="0"/>
              <a:t>对数据的排序、统计、分析、制表等。</a:t>
            </a:r>
          </a:p>
          <a:p>
            <a:pPr lvl="2">
              <a:lnSpc>
                <a:spcPct val="90000"/>
              </a:lnSpc>
            </a:pPr>
            <a:r>
              <a:rPr lang="zh-CN" altLang="en-US" sz="2100" b="1" dirty="0"/>
              <a:t>同时它构架了一个软件平台和工作环境，提供了多种操作工具和命令，使得用户可以在方便友好的界面上实现和完成各种功能。</a:t>
            </a:r>
          </a:p>
        </p:txBody>
      </p:sp>
    </p:spTree>
    <p:extLst>
      <p:ext uri="{BB962C8B-B14F-4D97-AF65-F5344CB8AC3E}">
        <p14:creationId xmlns:p14="http://schemas.microsoft.com/office/powerpoint/2010/main" val="29727781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691651">
                                            <p:txEl>
                                              <p:pRg st="0" end="0"/>
                                            </p:txEl>
                                          </p:spTgt>
                                        </p:tgtEl>
                                        <p:attrNameLst>
                                          <p:attrName>style.visibility</p:attrName>
                                        </p:attrNameLst>
                                      </p:cBhvr>
                                      <p:to>
                                        <p:strVal val="visible"/>
                                      </p:to>
                                    </p:set>
                                    <p:anim calcmode="lin" valueType="num">
                                      <p:cBhvr>
                                        <p:cTn id="7" dur="1000" fill="hold"/>
                                        <p:tgtEl>
                                          <p:spTgt spid="169165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6916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91651">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691651">
                                            <p:txEl>
                                              <p:pRg st="1" end="1"/>
                                            </p:txEl>
                                          </p:spTgt>
                                        </p:tgtEl>
                                        <p:attrNameLst>
                                          <p:attrName>style.visibility</p:attrName>
                                        </p:attrNameLst>
                                      </p:cBhvr>
                                      <p:to>
                                        <p:strVal val="visible"/>
                                      </p:to>
                                    </p:set>
                                    <p:anim calcmode="lin" valueType="num">
                                      <p:cBhvr>
                                        <p:cTn id="13" dur="1000" fill="hold"/>
                                        <p:tgtEl>
                                          <p:spTgt spid="1691651">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169165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691651">
                                            <p:txEl>
                                              <p:pRg st="1" end="1"/>
                                            </p:txEl>
                                          </p:spTgt>
                                        </p:tgtEl>
                                      </p:cBhvr>
                                    </p:animEffect>
                                  </p:child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691651">
                                            <p:txEl>
                                              <p:pRg st="2" end="2"/>
                                            </p:txEl>
                                          </p:spTgt>
                                        </p:tgtEl>
                                        <p:attrNameLst>
                                          <p:attrName>style.visibility</p:attrName>
                                        </p:attrNameLst>
                                      </p:cBhvr>
                                      <p:to>
                                        <p:strVal val="visible"/>
                                      </p:to>
                                    </p:set>
                                    <p:anim calcmode="lin" valueType="num">
                                      <p:cBhvr>
                                        <p:cTn id="19" dur="1000" fill="hold"/>
                                        <p:tgtEl>
                                          <p:spTgt spid="1691651">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169165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691651">
                                            <p:txEl>
                                              <p:pRg st="2" end="2"/>
                                            </p:txEl>
                                          </p:spTgt>
                                        </p:tgtEl>
                                      </p:cBhvr>
                                    </p:animEffect>
                                  </p:child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691651">
                                            <p:txEl>
                                              <p:pRg st="3" end="3"/>
                                            </p:txEl>
                                          </p:spTgt>
                                        </p:tgtEl>
                                        <p:attrNameLst>
                                          <p:attrName>style.visibility</p:attrName>
                                        </p:attrNameLst>
                                      </p:cBhvr>
                                      <p:to>
                                        <p:strVal val="visible"/>
                                      </p:to>
                                    </p:set>
                                    <p:anim calcmode="lin" valueType="num">
                                      <p:cBhvr>
                                        <p:cTn id="25" dur="1000" fill="hold"/>
                                        <p:tgtEl>
                                          <p:spTgt spid="1691651">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1691651">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691651">
                                            <p:txEl>
                                              <p:pRg st="3" end="3"/>
                                            </p:txEl>
                                          </p:spTgt>
                                        </p:tgtEl>
                                      </p:cBhvr>
                                    </p:animEffect>
                                  </p:child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691651">
                                            <p:txEl>
                                              <p:pRg st="4" end="4"/>
                                            </p:txEl>
                                          </p:spTgt>
                                        </p:tgtEl>
                                        <p:attrNameLst>
                                          <p:attrName>style.visibility</p:attrName>
                                        </p:attrNameLst>
                                      </p:cBhvr>
                                      <p:to>
                                        <p:strVal val="visible"/>
                                      </p:to>
                                    </p:set>
                                    <p:anim calcmode="lin" valueType="num">
                                      <p:cBhvr>
                                        <p:cTn id="31" dur="1000" fill="hold"/>
                                        <p:tgtEl>
                                          <p:spTgt spid="1691651">
                                            <p:txEl>
                                              <p:pRg st="4" end="4"/>
                                            </p:txEl>
                                          </p:spTgt>
                                        </p:tgtEl>
                                        <p:attrNameLst>
                                          <p:attrName>ppt_w</p:attrName>
                                        </p:attrNameLst>
                                      </p:cBhvr>
                                      <p:tavLst>
                                        <p:tav tm="0">
                                          <p:val>
                                            <p:strVal val="#ppt_w+.3"/>
                                          </p:val>
                                        </p:tav>
                                        <p:tav tm="100000">
                                          <p:val>
                                            <p:strVal val="#ppt_w"/>
                                          </p:val>
                                        </p:tav>
                                      </p:tavLst>
                                    </p:anim>
                                    <p:anim calcmode="lin" valueType="num">
                                      <p:cBhvr>
                                        <p:cTn id="32" dur="1000" fill="hold"/>
                                        <p:tgtEl>
                                          <p:spTgt spid="1691651">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691651">
                                            <p:txEl>
                                              <p:pRg st="4" end="4"/>
                                            </p:txEl>
                                          </p:spTgt>
                                        </p:tgtEl>
                                      </p:cBhvr>
                                    </p:animEffect>
                                  </p:childTnLst>
                                </p:cTn>
                              </p:par>
                            </p:childTnLst>
                          </p:cTn>
                        </p:par>
                        <p:par>
                          <p:cTn id="34" fill="hold" nodeType="afterGroup">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1691651">
                                            <p:txEl>
                                              <p:pRg st="5" end="5"/>
                                            </p:txEl>
                                          </p:spTgt>
                                        </p:tgtEl>
                                        <p:attrNameLst>
                                          <p:attrName>style.visibility</p:attrName>
                                        </p:attrNameLst>
                                      </p:cBhvr>
                                      <p:to>
                                        <p:strVal val="visible"/>
                                      </p:to>
                                    </p:set>
                                    <p:anim calcmode="lin" valueType="num">
                                      <p:cBhvr>
                                        <p:cTn id="37" dur="1000" fill="hold"/>
                                        <p:tgtEl>
                                          <p:spTgt spid="1691651">
                                            <p:txEl>
                                              <p:pRg st="5" end="5"/>
                                            </p:txEl>
                                          </p:spTgt>
                                        </p:tgtEl>
                                        <p:attrNameLst>
                                          <p:attrName>ppt_w</p:attrName>
                                        </p:attrNameLst>
                                      </p:cBhvr>
                                      <p:tavLst>
                                        <p:tav tm="0">
                                          <p:val>
                                            <p:strVal val="#ppt_w+.3"/>
                                          </p:val>
                                        </p:tav>
                                        <p:tav tm="100000">
                                          <p:val>
                                            <p:strVal val="#ppt_w"/>
                                          </p:val>
                                        </p:tav>
                                      </p:tavLst>
                                    </p:anim>
                                    <p:anim calcmode="lin" valueType="num">
                                      <p:cBhvr>
                                        <p:cTn id="38" dur="1000" fill="hold"/>
                                        <p:tgtEl>
                                          <p:spTgt spid="1691651">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1691651">
                                            <p:txEl>
                                              <p:pRg st="5" end="5"/>
                                            </p:txEl>
                                          </p:spTgt>
                                        </p:tgtEl>
                                      </p:cBhvr>
                                    </p:animEffect>
                                  </p:childTnLst>
                                </p:cTn>
                              </p:par>
                            </p:childTnLst>
                          </p:cTn>
                        </p:par>
                        <p:par>
                          <p:cTn id="40" fill="hold" nodeType="afterGroup">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1691651">
                                            <p:txEl>
                                              <p:pRg st="6" end="6"/>
                                            </p:txEl>
                                          </p:spTgt>
                                        </p:tgtEl>
                                        <p:attrNameLst>
                                          <p:attrName>style.visibility</p:attrName>
                                        </p:attrNameLst>
                                      </p:cBhvr>
                                      <p:to>
                                        <p:strVal val="visible"/>
                                      </p:to>
                                    </p:set>
                                    <p:anim calcmode="lin" valueType="num">
                                      <p:cBhvr>
                                        <p:cTn id="43" dur="1000" fill="hold"/>
                                        <p:tgtEl>
                                          <p:spTgt spid="1691651">
                                            <p:txEl>
                                              <p:pRg st="6" end="6"/>
                                            </p:txEl>
                                          </p:spTgt>
                                        </p:tgtEl>
                                        <p:attrNameLst>
                                          <p:attrName>ppt_w</p:attrName>
                                        </p:attrNameLst>
                                      </p:cBhvr>
                                      <p:tavLst>
                                        <p:tav tm="0">
                                          <p:val>
                                            <p:strVal val="#ppt_w+.3"/>
                                          </p:val>
                                        </p:tav>
                                        <p:tav tm="100000">
                                          <p:val>
                                            <p:strVal val="#ppt_w"/>
                                          </p:val>
                                        </p:tav>
                                      </p:tavLst>
                                    </p:anim>
                                    <p:anim calcmode="lin" valueType="num">
                                      <p:cBhvr>
                                        <p:cTn id="44" dur="1000" fill="hold"/>
                                        <p:tgtEl>
                                          <p:spTgt spid="1691651">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1691651">
                                            <p:txEl>
                                              <p:pRg st="6" end="6"/>
                                            </p:txEl>
                                          </p:spTgt>
                                        </p:tgtEl>
                                      </p:cBhvr>
                                    </p:animEffect>
                                  </p:childTnLst>
                                </p:cTn>
                              </p:par>
                            </p:childTnLst>
                          </p:cTn>
                        </p:par>
                        <p:par>
                          <p:cTn id="46" fill="hold" nodeType="afterGroup">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1691651">
                                            <p:txEl>
                                              <p:pRg st="7" end="7"/>
                                            </p:txEl>
                                          </p:spTgt>
                                        </p:tgtEl>
                                        <p:attrNameLst>
                                          <p:attrName>style.visibility</p:attrName>
                                        </p:attrNameLst>
                                      </p:cBhvr>
                                      <p:to>
                                        <p:strVal val="visible"/>
                                      </p:to>
                                    </p:set>
                                    <p:anim calcmode="lin" valueType="num">
                                      <p:cBhvr>
                                        <p:cTn id="49" dur="1000" fill="hold"/>
                                        <p:tgtEl>
                                          <p:spTgt spid="1691651">
                                            <p:txEl>
                                              <p:pRg st="7" end="7"/>
                                            </p:txEl>
                                          </p:spTgt>
                                        </p:tgtEl>
                                        <p:attrNameLst>
                                          <p:attrName>ppt_w</p:attrName>
                                        </p:attrNameLst>
                                      </p:cBhvr>
                                      <p:tavLst>
                                        <p:tav tm="0">
                                          <p:val>
                                            <p:strVal val="#ppt_w+.3"/>
                                          </p:val>
                                        </p:tav>
                                        <p:tav tm="100000">
                                          <p:val>
                                            <p:strVal val="#ppt_w"/>
                                          </p:val>
                                        </p:tav>
                                      </p:tavLst>
                                    </p:anim>
                                    <p:anim calcmode="lin" valueType="num">
                                      <p:cBhvr>
                                        <p:cTn id="50" dur="1000" fill="hold"/>
                                        <p:tgtEl>
                                          <p:spTgt spid="1691651">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1691651">
                                            <p:txEl>
                                              <p:pRg st="7" end="7"/>
                                            </p:txEl>
                                          </p:spTgt>
                                        </p:tgtEl>
                                      </p:cBhvr>
                                    </p:animEffect>
                                  </p:childTnLst>
                                </p:cTn>
                              </p:par>
                            </p:childTnLst>
                          </p:cTn>
                        </p:par>
                        <p:par>
                          <p:cTn id="52" fill="hold" nodeType="afterGroup">
                            <p:stCondLst>
                              <p:cond delay="8000"/>
                            </p:stCondLst>
                            <p:childTnLst>
                              <p:par>
                                <p:cTn id="53" presetID="50" presetClass="entr" presetSubtype="0" decel="100000" fill="hold" nodeType="afterEffect">
                                  <p:stCondLst>
                                    <p:cond delay="0"/>
                                  </p:stCondLst>
                                  <p:childTnLst>
                                    <p:set>
                                      <p:cBhvr>
                                        <p:cTn id="54" dur="1" fill="hold">
                                          <p:stCondLst>
                                            <p:cond delay="0"/>
                                          </p:stCondLst>
                                        </p:cTn>
                                        <p:tgtEl>
                                          <p:spTgt spid="1691651">
                                            <p:txEl>
                                              <p:pRg st="8" end="8"/>
                                            </p:txEl>
                                          </p:spTgt>
                                        </p:tgtEl>
                                        <p:attrNameLst>
                                          <p:attrName>style.visibility</p:attrName>
                                        </p:attrNameLst>
                                      </p:cBhvr>
                                      <p:to>
                                        <p:strVal val="visible"/>
                                      </p:to>
                                    </p:set>
                                    <p:anim calcmode="lin" valueType="num">
                                      <p:cBhvr>
                                        <p:cTn id="55" dur="1000" fill="hold"/>
                                        <p:tgtEl>
                                          <p:spTgt spid="1691651">
                                            <p:txEl>
                                              <p:pRg st="8" end="8"/>
                                            </p:txEl>
                                          </p:spTgt>
                                        </p:tgtEl>
                                        <p:attrNameLst>
                                          <p:attrName>ppt_w</p:attrName>
                                        </p:attrNameLst>
                                      </p:cBhvr>
                                      <p:tavLst>
                                        <p:tav tm="0">
                                          <p:val>
                                            <p:strVal val="#ppt_w+.3"/>
                                          </p:val>
                                        </p:tav>
                                        <p:tav tm="100000">
                                          <p:val>
                                            <p:strVal val="#ppt_w"/>
                                          </p:val>
                                        </p:tav>
                                      </p:tavLst>
                                    </p:anim>
                                    <p:anim calcmode="lin" valueType="num">
                                      <p:cBhvr>
                                        <p:cTn id="56" dur="1000" fill="hold"/>
                                        <p:tgtEl>
                                          <p:spTgt spid="1691651">
                                            <p:txEl>
                                              <p:pRg st="8" end="8"/>
                                            </p:txEl>
                                          </p:spTgt>
                                        </p:tgtEl>
                                        <p:attrNameLst>
                                          <p:attrName>ppt_h</p:attrName>
                                        </p:attrNameLst>
                                      </p:cBhvr>
                                      <p:tavLst>
                                        <p:tav tm="0">
                                          <p:val>
                                            <p:strVal val="#ppt_h"/>
                                          </p:val>
                                        </p:tav>
                                        <p:tav tm="100000">
                                          <p:val>
                                            <p:strVal val="#ppt_h"/>
                                          </p:val>
                                        </p:tav>
                                      </p:tavLst>
                                    </p:anim>
                                    <p:animEffect transition="in" filter="fade">
                                      <p:cBhvr>
                                        <p:cTn id="57" dur="1000"/>
                                        <p:tgtEl>
                                          <p:spTgt spid="1691651">
                                            <p:txEl>
                                              <p:pRg st="8" end="8"/>
                                            </p:txEl>
                                          </p:spTgt>
                                        </p:tgtEl>
                                      </p:cBhvr>
                                    </p:animEffect>
                                  </p:childTnLst>
                                </p:cTn>
                              </p:par>
                            </p:childTnLst>
                          </p:cTn>
                        </p:par>
                        <p:par>
                          <p:cTn id="58" fill="hold" nodeType="afterGroup">
                            <p:stCondLst>
                              <p:cond delay="9000"/>
                            </p:stCondLst>
                            <p:childTnLst>
                              <p:par>
                                <p:cTn id="59" presetID="50" presetClass="entr" presetSubtype="0" decel="100000" fill="hold" nodeType="afterEffect">
                                  <p:stCondLst>
                                    <p:cond delay="0"/>
                                  </p:stCondLst>
                                  <p:childTnLst>
                                    <p:set>
                                      <p:cBhvr>
                                        <p:cTn id="60" dur="1" fill="hold">
                                          <p:stCondLst>
                                            <p:cond delay="0"/>
                                          </p:stCondLst>
                                        </p:cTn>
                                        <p:tgtEl>
                                          <p:spTgt spid="1691651">
                                            <p:txEl>
                                              <p:pRg st="9" end="9"/>
                                            </p:txEl>
                                          </p:spTgt>
                                        </p:tgtEl>
                                        <p:attrNameLst>
                                          <p:attrName>style.visibility</p:attrName>
                                        </p:attrNameLst>
                                      </p:cBhvr>
                                      <p:to>
                                        <p:strVal val="visible"/>
                                      </p:to>
                                    </p:set>
                                    <p:anim calcmode="lin" valueType="num">
                                      <p:cBhvr>
                                        <p:cTn id="61" dur="1000" fill="hold"/>
                                        <p:tgtEl>
                                          <p:spTgt spid="1691651">
                                            <p:txEl>
                                              <p:pRg st="9" end="9"/>
                                            </p:txEl>
                                          </p:spTgt>
                                        </p:tgtEl>
                                        <p:attrNameLst>
                                          <p:attrName>ppt_w</p:attrName>
                                        </p:attrNameLst>
                                      </p:cBhvr>
                                      <p:tavLst>
                                        <p:tav tm="0">
                                          <p:val>
                                            <p:strVal val="#ppt_w+.3"/>
                                          </p:val>
                                        </p:tav>
                                        <p:tav tm="100000">
                                          <p:val>
                                            <p:strVal val="#ppt_w"/>
                                          </p:val>
                                        </p:tav>
                                      </p:tavLst>
                                    </p:anim>
                                    <p:anim calcmode="lin" valueType="num">
                                      <p:cBhvr>
                                        <p:cTn id="62" dur="1000" fill="hold"/>
                                        <p:tgtEl>
                                          <p:spTgt spid="1691651">
                                            <p:txEl>
                                              <p:pRg st="9" end="9"/>
                                            </p:txEl>
                                          </p:spTgt>
                                        </p:tgtEl>
                                        <p:attrNameLst>
                                          <p:attrName>ppt_h</p:attrName>
                                        </p:attrNameLst>
                                      </p:cBhvr>
                                      <p:tavLst>
                                        <p:tav tm="0">
                                          <p:val>
                                            <p:strVal val="#ppt_h"/>
                                          </p:val>
                                        </p:tav>
                                        <p:tav tm="100000">
                                          <p:val>
                                            <p:strVal val="#ppt_h"/>
                                          </p:val>
                                        </p:tav>
                                      </p:tavLst>
                                    </p:anim>
                                    <p:animEffect transition="in" filter="fade">
                                      <p:cBhvr>
                                        <p:cTn id="63" dur="1000"/>
                                        <p:tgtEl>
                                          <p:spTgt spid="1691651">
                                            <p:txEl>
                                              <p:pRg st="9" end="9"/>
                                            </p:txEl>
                                          </p:spTgt>
                                        </p:tgtEl>
                                      </p:cBhvr>
                                    </p:animEffect>
                                  </p:childTnLst>
                                </p:cTn>
                              </p:par>
                            </p:childTnLst>
                          </p:cTn>
                        </p:par>
                        <p:par>
                          <p:cTn id="64" fill="hold" nodeType="afterGroup">
                            <p:stCondLst>
                              <p:cond delay="10000"/>
                            </p:stCondLst>
                            <p:childTnLst>
                              <p:par>
                                <p:cTn id="65" presetID="50" presetClass="entr" presetSubtype="0" decel="100000" fill="hold" nodeType="afterEffect">
                                  <p:stCondLst>
                                    <p:cond delay="0"/>
                                  </p:stCondLst>
                                  <p:childTnLst>
                                    <p:set>
                                      <p:cBhvr>
                                        <p:cTn id="66" dur="1" fill="hold">
                                          <p:stCondLst>
                                            <p:cond delay="0"/>
                                          </p:stCondLst>
                                        </p:cTn>
                                        <p:tgtEl>
                                          <p:spTgt spid="1691651">
                                            <p:txEl>
                                              <p:pRg st="10" end="10"/>
                                            </p:txEl>
                                          </p:spTgt>
                                        </p:tgtEl>
                                        <p:attrNameLst>
                                          <p:attrName>style.visibility</p:attrName>
                                        </p:attrNameLst>
                                      </p:cBhvr>
                                      <p:to>
                                        <p:strVal val="visible"/>
                                      </p:to>
                                    </p:set>
                                    <p:anim calcmode="lin" valueType="num">
                                      <p:cBhvr>
                                        <p:cTn id="67" dur="1000" fill="hold"/>
                                        <p:tgtEl>
                                          <p:spTgt spid="1691651">
                                            <p:txEl>
                                              <p:pRg st="10" end="10"/>
                                            </p:txEl>
                                          </p:spTgt>
                                        </p:tgtEl>
                                        <p:attrNameLst>
                                          <p:attrName>ppt_w</p:attrName>
                                        </p:attrNameLst>
                                      </p:cBhvr>
                                      <p:tavLst>
                                        <p:tav tm="0">
                                          <p:val>
                                            <p:strVal val="#ppt_w+.3"/>
                                          </p:val>
                                        </p:tav>
                                        <p:tav tm="100000">
                                          <p:val>
                                            <p:strVal val="#ppt_w"/>
                                          </p:val>
                                        </p:tav>
                                      </p:tavLst>
                                    </p:anim>
                                    <p:anim calcmode="lin" valueType="num">
                                      <p:cBhvr>
                                        <p:cTn id="68" dur="1000" fill="hold"/>
                                        <p:tgtEl>
                                          <p:spTgt spid="1691651">
                                            <p:txEl>
                                              <p:pRg st="10" end="10"/>
                                            </p:txEl>
                                          </p:spTgt>
                                        </p:tgtEl>
                                        <p:attrNameLst>
                                          <p:attrName>ppt_h</p:attrName>
                                        </p:attrNameLst>
                                      </p:cBhvr>
                                      <p:tavLst>
                                        <p:tav tm="0">
                                          <p:val>
                                            <p:strVal val="#ppt_h"/>
                                          </p:val>
                                        </p:tav>
                                        <p:tav tm="100000">
                                          <p:val>
                                            <p:strVal val="#ppt_h"/>
                                          </p:val>
                                        </p:tav>
                                      </p:tavLst>
                                    </p:anim>
                                    <p:animEffect transition="in" filter="fade">
                                      <p:cBhvr>
                                        <p:cTn id="69" dur="1000"/>
                                        <p:tgtEl>
                                          <p:spTgt spid="16916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9758459D-2485-4E66-88F3-E118CD8F0133}" type="slidenum">
              <a:rPr lang="en-US" altLang="zh-CN"/>
              <a:pPr/>
              <a:t>17</a:t>
            </a:fld>
            <a:endParaRPr lang="en-US" altLang="zh-CN"/>
          </a:p>
        </p:txBody>
      </p:sp>
      <p:sp>
        <p:nvSpPr>
          <p:cNvPr id="1687554" name="Rectangle 2"/>
          <p:cNvSpPr>
            <a:spLocks noGrp="1" noChangeArrowheads="1"/>
          </p:cNvSpPr>
          <p:nvPr>
            <p:ph type="title"/>
          </p:nvPr>
        </p:nvSpPr>
        <p:spPr>
          <a:xfrm>
            <a:off x="1116013" y="0"/>
            <a:ext cx="6840537" cy="903288"/>
          </a:xfrm>
        </p:spPr>
        <p:txBody>
          <a:bodyPr/>
          <a:lstStyle/>
          <a:p>
            <a:r>
              <a:rPr lang="zh-CN" altLang="en-US" sz="4400" b="0">
                <a:effectLst>
                  <a:outerShdw blurRad="38100" dist="38100" dir="2700000" algn="tl">
                    <a:srgbClr val="C0C0C0"/>
                  </a:outerShdw>
                </a:effectLst>
              </a:rPr>
              <a:t>什么是数据库</a:t>
            </a:r>
            <a:r>
              <a:rPr lang="en-US" altLang="zh-CN" sz="2800">
                <a:latin typeface="华文细黑"/>
              </a:rPr>
              <a:t>—</a:t>
            </a:r>
            <a:r>
              <a:rPr lang="zh-CN" altLang="en-US" sz="2800" b="0">
                <a:effectLst>
                  <a:outerShdw blurRad="38100" dist="38100" dir="2700000" algn="tl">
                    <a:srgbClr val="C0C0C0"/>
                  </a:outerShdw>
                </a:effectLst>
                <a:latin typeface="宋体" charset="-122"/>
              </a:rPr>
              <a:t>数据库系统的组成</a:t>
            </a:r>
          </a:p>
        </p:txBody>
      </p:sp>
      <p:sp>
        <p:nvSpPr>
          <p:cNvPr id="1687555" name="Rectangle 3"/>
          <p:cNvSpPr>
            <a:spLocks noGrp="1" noChangeArrowheads="1"/>
          </p:cNvSpPr>
          <p:nvPr>
            <p:ph type="body" idx="1"/>
          </p:nvPr>
        </p:nvSpPr>
        <p:spPr>
          <a:xfrm>
            <a:off x="539750" y="1268413"/>
            <a:ext cx="8280400" cy="4105275"/>
          </a:xfrm>
        </p:spPr>
        <p:txBody>
          <a:bodyPr/>
          <a:lstStyle/>
          <a:p>
            <a:pPr algn="just"/>
            <a:r>
              <a:rPr lang="zh-CN" altLang="en-US" b="1">
                <a:latin typeface="黑体" pitchFamily="2" charset="-122"/>
              </a:rPr>
              <a:t>数据库系统的组成</a:t>
            </a:r>
          </a:p>
          <a:p>
            <a:pPr lvl="1"/>
            <a:r>
              <a:rPr lang="zh-CN" altLang="en-US" b="1"/>
              <a:t>计算机硬件</a:t>
            </a:r>
          </a:p>
          <a:p>
            <a:pPr lvl="2"/>
            <a:r>
              <a:rPr lang="zh-CN" altLang="en-US" b="1"/>
              <a:t>数据库系统是建立在计算机系统上的，它需要基本的计算机硬件（主机和外设）支撑，</a:t>
            </a:r>
          </a:p>
          <a:p>
            <a:pPr lvl="1"/>
            <a:r>
              <a:rPr lang="zh-CN" altLang="en-US" b="1"/>
              <a:t>计算机软件</a:t>
            </a:r>
          </a:p>
          <a:p>
            <a:pPr lvl="2"/>
            <a:r>
              <a:rPr lang="zh-CN" altLang="en-US" b="1"/>
              <a:t>在软件方面包括操作系统、数据库引擎和作为应用程序的高级语言以及编译系统等。</a:t>
            </a:r>
          </a:p>
        </p:txBody>
      </p:sp>
    </p:spTree>
    <p:extLst>
      <p:ext uri="{BB962C8B-B14F-4D97-AF65-F5344CB8AC3E}">
        <p14:creationId xmlns:p14="http://schemas.microsoft.com/office/powerpoint/2010/main" val="19745990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687555">
                                            <p:txEl>
                                              <p:pRg st="0" end="0"/>
                                            </p:txEl>
                                          </p:spTgt>
                                        </p:tgtEl>
                                        <p:attrNameLst>
                                          <p:attrName>style.visibility</p:attrName>
                                        </p:attrNameLst>
                                      </p:cBhvr>
                                      <p:to>
                                        <p:strVal val="visible"/>
                                      </p:to>
                                    </p:set>
                                    <p:animEffect transition="in" filter="barn(inHorizontal)">
                                      <p:cBhvr>
                                        <p:cTn id="7" dur="500"/>
                                        <p:tgtEl>
                                          <p:spTgt spid="1687555">
                                            <p:txEl>
                                              <p:pRg st="0" end="0"/>
                                            </p:txEl>
                                          </p:spTgt>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1687555">
                                            <p:txEl>
                                              <p:pRg st="1" end="1"/>
                                            </p:txEl>
                                          </p:spTgt>
                                        </p:tgtEl>
                                        <p:attrNameLst>
                                          <p:attrName>style.visibility</p:attrName>
                                        </p:attrNameLst>
                                      </p:cBhvr>
                                      <p:to>
                                        <p:strVal val="visible"/>
                                      </p:to>
                                    </p:set>
                                    <p:animEffect transition="in" filter="barn(inHorizontal)">
                                      <p:cBhvr>
                                        <p:cTn id="11" dur="500"/>
                                        <p:tgtEl>
                                          <p:spTgt spid="1687555">
                                            <p:txEl>
                                              <p:pRg st="1" end="1"/>
                                            </p:txEl>
                                          </p:spTgt>
                                        </p:tgtEl>
                                      </p:cBhvr>
                                    </p:animEffect>
                                  </p:childTnLst>
                                </p:cTn>
                              </p:par>
                            </p:childTnLst>
                          </p:cTn>
                        </p:par>
                        <p:par>
                          <p:cTn id="12" fill="hold" nodeType="afterGroup">
                            <p:stCondLst>
                              <p:cond delay="1000"/>
                            </p:stCondLst>
                            <p:childTnLst>
                              <p:par>
                                <p:cTn id="13" presetID="16" presetClass="entr" presetSubtype="26" fill="hold" nodeType="afterEffect">
                                  <p:stCondLst>
                                    <p:cond delay="0"/>
                                  </p:stCondLst>
                                  <p:childTnLst>
                                    <p:set>
                                      <p:cBhvr>
                                        <p:cTn id="14" dur="1" fill="hold">
                                          <p:stCondLst>
                                            <p:cond delay="0"/>
                                          </p:stCondLst>
                                        </p:cTn>
                                        <p:tgtEl>
                                          <p:spTgt spid="1687555">
                                            <p:txEl>
                                              <p:pRg st="2" end="2"/>
                                            </p:txEl>
                                          </p:spTgt>
                                        </p:tgtEl>
                                        <p:attrNameLst>
                                          <p:attrName>style.visibility</p:attrName>
                                        </p:attrNameLst>
                                      </p:cBhvr>
                                      <p:to>
                                        <p:strVal val="visible"/>
                                      </p:to>
                                    </p:set>
                                    <p:animEffect transition="in" filter="barn(inHorizontal)">
                                      <p:cBhvr>
                                        <p:cTn id="15" dur="500"/>
                                        <p:tgtEl>
                                          <p:spTgt spid="1687555">
                                            <p:txEl>
                                              <p:pRg st="2" end="2"/>
                                            </p:txEl>
                                          </p:spTgt>
                                        </p:tgtEl>
                                      </p:cBhvr>
                                    </p:animEffect>
                                  </p:childTnLst>
                                </p:cTn>
                              </p:par>
                            </p:childTnLst>
                          </p:cTn>
                        </p:par>
                        <p:par>
                          <p:cTn id="16" fill="hold" nodeType="afterGroup">
                            <p:stCondLst>
                              <p:cond delay="1500"/>
                            </p:stCondLst>
                            <p:childTnLst>
                              <p:par>
                                <p:cTn id="17" presetID="16" presetClass="entr" presetSubtype="26" fill="hold" nodeType="afterEffect">
                                  <p:stCondLst>
                                    <p:cond delay="0"/>
                                  </p:stCondLst>
                                  <p:childTnLst>
                                    <p:set>
                                      <p:cBhvr>
                                        <p:cTn id="18" dur="1" fill="hold">
                                          <p:stCondLst>
                                            <p:cond delay="0"/>
                                          </p:stCondLst>
                                        </p:cTn>
                                        <p:tgtEl>
                                          <p:spTgt spid="1687555">
                                            <p:txEl>
                                              <p:pRg st="3" end="3"/>
                                            </p:txEl>
                                          </p:spTgt>
                                        </p:tgtEl>
                                        <p:attrNameLst>
                                          <p:attrName>style.visibility</p:attrName>
                                        </p:attrNameLst>
                                      </p:cBhvr>
                                      <p:to>
                                        <p:strVal val="visible"/>
                                      </p:to>
                                    </p:set>
                                    <p:animEffect transition="in" filter="barn(inHorizontal)">
                                      <p:cBhvr>
                                        <p:cTn id="19" dur="500"/>
                                        <p:tgtEl>
                                          <p:spTgt spid="1687555">
                                            <p:txEl>
                                              <p:pRg st="3" end="3"/>
                                            </p:txEl>
                                          </p:spTgt>
                                        </p:tgtEl>
                                      </p:cBhvr>
                                    </p:animEffect>
                                  </p:childTnLst>
                                </p:cTn>
                              </p:par>
                            </p:childTnLst>
                          </p:cTn>
                        </p:par>
                        <p:par>
                          <p:cTn id="20" fill="hold" nodeType="afterGroup">
                            <p:stCondLst>
                              <p:cond delay="2000"/>
                            </p:stCondLst>
                            <p:childTnLst>
                              <p:par>
                                <p:cTn id="21" presetID="16" presetClass="entr" presetSubtype="26" fill="hold" nodeType="afterEffect">
                                  <p:stCondLst>
                                    <p:cond delay="0"/>
                                  </p:stCondLst>
                                  <p:childTnLst>
                                    <p:set>
                                      <p:cBhvr>
                                        <p:cTn id="22" dur="1" fill="hold">
                                          <p:stCondLst>
                                            <p:cond delay="0"/>
                                          </p:stCondLst>
                                        </p:cTn>
                                        <p:tgtEl>
                                          <p:spTgt spid="1687555">
                                            <p:txEl>
                                              <p:pRg st="4" end="4"/>
                                            </p:txEl>
                                          </p:spTgt>
                                        </p:tgtEl>
                                        <p:attrNameLst>
                                          <p:attrName>style.visibility</p:attrName>
                                        </p:attrNameLst>
                                      </p:cBhvr>
                                      <p:to>
                                        <p:strVal val="visible"/>
                                      </p:to>
                                    </p:set>
                                    <p:animEffect transition="in" filter="barn(inHorizontal)">
                                      <p:cBhvr>
                                        <p:cTn id="23" dur="500"/>
                                        <p:tgtEl>
                                          <p:spTgt spid="1687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80132B68-FCA6-41B0-A8BF-059E157C11CD}" type="slidenum">
              <a:rPr lang="en-US" altLang="zh-CN"/>
              <a:pPr/>
              <a:t>18</a:t>
            </a:fld>
            <a:endParaRPr lang="en-US" altLang="zh-CN"/>
          </a:p>
        </p:txBody>
      </p:sp>
      <p:sp>
        <p:nvSpPr>
          <p:cNvPr id="1692674" name="Rectangle 2"/>
          <p:cNvSpPr>
            <a:spLocks noGrp="1" noChangeArrowheads="1"/>
          </p:cNvSpPr>
          <p:nvPr>
            <p:ph type="title"/>
          </p:nvPr>
        </p:nvSpPr>
        <p:spPr>
          <a:xfrm>
            <a:off x="1116013" y="0"/>
            <a:ext cx="6840537" cy="903288"/>
          </a:xfrm>
        </p:spPr>
        <p:txBody>
          <a:bodyPr/>
          <a:lstStyle/>
          <a:p>
            <a:r>
              <a:rPr lang="zh-CN" altLang="en-US" sz="4400" b="0">
                <a:effectLst>
                  <a:outerShdw blurRad="38100" dist="38100" dir="2700000" algn="tl">
                    <a:srgbClr val="C0C0C0"/>
                  </a:outerShdw>
                </a:effectLst>
              </a:rPr>
              <a:t>什么是数据库</a:t>
            </a:r>
            <a:r>
              <a:rPr lang="en-US" altLang="zh-CN" sz="2800">
                <a:latin typeface="华文细黑"/>
              </a:rPr>
              <a:t>—</a:t>
            </a:r>
            <a:r>
              <a:rPr lang="zh-CN" altLang="en-US" sz="2800" b="0">
                <a:effectLst>
                  <a:outerShdw blurRad="38100" dist="38100" dir="2700000" algn="tl">
                    <a:srgbClr val="C0C0C0"/>
                  </a:outerShdw>
                </a:effectLst>
                <a:latin typeface="宋体" charset="-122"/>
              </a:rPr>
              <a:t>数据库系统的组成</a:t>
            </a:r>
          </a:p>
        </p:txBody>
      </p:sp>
      <p:sp>
        <p:nvSpPr>
          <p:cNvPr id="1692675" name="Rectangle 3"/>
          <p:cNvSpPr>
            <a:spLocks noGrp="1" noChangeArrowheads="1"/>
          </p:cNvSpPr>
          <p:nvPr>
            <p:ph type="body" idx="1"/>
          </p:nvPr>
        </p:nvSpPr>
        <p:spPr>
          <a:xfrm>
            <a:off x="323850" y="1125538"/>
            <a:ext cx="8640763" cy="4535487"/>
          </a:xfrm>
        </p:spPr>
        <p:txBody>
          <a:bodyPr/>
          <a:lstStyle/>
          <a:p>
            <a:pPr algn="just">
              <a:lnSpc>
                <a:spcPct val="90000"/>
              </a:lnSpc>
            </a:pPr>
            <a:r>
              <a:rPr lang="zh-CN" altLang="en-US" sz="2600" b="1" dirty="0">
                <a:latin typeface="黑体" pitchFamily="2" charset="-122"/>
              </a:rPr>
              <a:t>数据库系统的组成</a:t>
            </a:r>
          </a:p>
          <a:p>
            <a:pPr lvl="1">
              <a:lnSpc>
                <a:spcPct val="90000"/>
              </a:lnSpc>
            </a:pPr>
            <a:r>
              <a:rPr lang="zh-CN" altLang="en-US" sz="2200" b="1" dirty="0"/>
              <a:t>人</a:t>
            </a:r>
          </a:p>
          <a:p>
            <a:pPr lvl="2">
              <a:lnSpc>
                <a:spcPct val="90000"/>
              </a:lnSpc>
            </a:pPr>
            <a:r>
              <a:rPr lang="zh-CN" altLang="en-US" sz="2100" b="1" dirty="0"/>
              <a:t>对于中小规模的数据库系统通常有</a:t>
            </a:r>
            <a:r>
              <a:rPr lang="en-US" altLang="zh-CN" sz="2100" b="1" dirty="0"/>
              <a:t>3</a:t>
            </a:r>
            <a:r>
              <a:rPr lang="zh-CN" altLang="en-US" sz="2100" b="1" dirty="0"/>
              <a:t>种人员：</a:t>
            </a:r>
          </a:p>
          <a:p>
            <a:pPr lvl="3">
              <a:lnSpc>
                <a:spcPct val="90000"/>
              </a:lnSpc>
            </a:pPr>
            <a:r>
              <a:rPr lang="zh-CN" altLang="en-US" sz="1800" b="1" dirty="0"/>
              <a:t>对数据库系统进行日常维护的</a:t>
            </a:r>
            <a:r>
              <a:rPr lang="zh-CN" altLang="en-US" sz="1800" b="1" dirty="0">
                <a:solidFill>
                  <a:srgbClr val="FF0000"/>
                </a:solidFill>
              </a:rPr>
              <a:t>数据库管理员</a:t>
            </a:r>
            <a:r>
              <a:rPr lang="zh-CN" altLang="en-US" sz="1800" b="1" dirty="0"/>
              <a:t>（</a:t>
            </a:r>
            <a:r>
              <a:rPr lang="en-US" altLang="zh-CN" sz="1800" b="1" dirty="0">
                <a:solidFill>
                  <a:srgbClr val="FF0000"/>
                </a:solidFill>
              </a:rPr>
              <a:t>DBA</a:t>
            </a:r>
            <a:r>
              <a:rPr lang="zh-CN" altLang="en-US" sz="1800" b="1" dirty="0"/>
              <a:t>）；</a:t>
            </a:r>
          </a:p>
          <a:p>
            <a:pPr lvl="3">
              <a:lnSpc>
                <a:spcPct val="90000"/>
              </a:lnSpc>
            </a:pPr>
            <a:r>
              <a:rPr lang="zh-CN" altLang="en-US" sz="1800" b="1" dirty="0"/>
              <a:t>用数据操纵语言和高级语言编制应用程序的软件开发程序员；</a:t>
            </a:r>
          </a:p>
          <a:p>
            <a:pPr lvl="3">
              <a:lnSpc>
                <a:spcPct val="90000"/>
              </a:lnSpc>
            </a:pPr>
            <a:r>
              <a:rPr lang="zh-CN" altLang="en-US" sz="1800" b="1" dirty="0"/>
              <a:t>使用数据库中数据的终端用户。</a:t>
            </a:r>
          </a:p>
          <a:p>
            <a:pPr lvl="2">
              <a:lnSpc>
                <a:spcPct val="90000"/>
              </a:lnSpc>
            </a:pPr>
            <a:r>
              <a:rPr lang="zh-CN" altLang="en-US" sz="2100" b="1" dirty="0"/>
              <a:t>对于庞大的数据库系统则有更细的分工，可以划分与数据库系统环境有关的</a:t>
            </a:r>
            <a:r>
              <a:rPr lang="en-US" altLang="zh-CN" sz="2100" b="1" dirty="0"/>
              <a:t>5</a:t>
            </a:r>
            <a:r>
              <a:rPr lang="zh-CN" altLang="en-US" sz="2100" b="1" dirty="0"/>
              <a:t>种类型的人员：</a:t>
            </a:r>
          </a:p>
          <a:p>
            <a:pPr lvl="3">
              <a:lnSpc>
                <a:spcPct val="90000"/>
              </a:lnSpc>
            </a:pPr>
            <a:r>
              <a:rPr lang="zh-CN" altLang="en-US" sz="1800" b="1" dirty="0"/>
              <a:t>数据管理员</a:t>
            </a:r>
          </a:p>
          <a:p>
            <a:pPr lvl="3">
              <a:lnSpc>
                <a:spcPct val="90000"/>
              </a:lnSpc>
            </a:pPr>
            <a:r>
              <a:rPr lang="zh-CN" altLang="en-US" sz="1800" b="1" dirty="0"/>
              <a:t>数据库管理员</a:t>
            </a:r>
          </a:p>
          <a:p>
            <a:pPr lvl="3">
              <a:lnSpc>
                <a:spcPct val="90000"/>
              </a:lnSpc>
            </a:pPr>
            <a:r>
              <a:rPr lang="zh-CN" altLang="en-US" sz="1800" b="1" dirty="0"/>
              <a:t>数据库设计人员</a:t>
            </a:r>
          </a:p>
          <a:p>
            <a:pPr lvl="3">
              <a:lnSpc>
                <a:spcPct val="90000"/>
              </a:lnSpc>
            </a:pPr>
            <a:r>
              <a:rPr lang="zh-CN" altLang="en-US" sz="1800" b="1" dirty="0"/>
              <a:t>应用开发人员</a:t>
            </a:r>
          </a:p>
          <a:p>
            <a:pPr lvl="3">
              <a:lnSpc>
                <a:spcPct val="90000"/>
              </a:lnSpc>
            </a:pPr>
            <a:r>
              <a:rPr lang="zh-CN" altLang="en-US" sz="1800" b="1" dirty="0"/>
              <a:t>最终用户</a:t>
            </a:r>
            <a:r>
              <a:rPr lang="zh-CN" altLang="en-US" sz="1800" dirty="0"/>
              <a:t> </a:t>
            </a:r>
            <a:r>
              <a:rPr lang="zh-CN" altLang="en-US" sz="1600" dirty="0"/>
              <a:t> </a:t>
            </a:r>
          </a:p>
        </p:txBody>
      </p:sp>
    </p:spTree>
    <p:extLst>
      <p:ext uri="{BB962C8B-B14F-4D97-AF65-F5344CB8AC3E}">
        <p14:creationId xmlns:p14="http://schemas.microsoft.com/office/powerpoint/2010/main" val="19327468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92675">
                                            <p:txEl>
                                              <p:pRg st="0" end="0"/>
                                            </p:txEl>
                                          </p:spTgt>
                                        </p:tgtEl>
                                        <p:attrNameLst>
                                          <p:attrName>style.visibility</p:attrName>
                                        </p:attrNameLst>
                                      </p:cBhvr>
                                      <p:to>
                                        <p:strVal val="visible"/>
                                      </p:to>
                                    </p:set>
                                    <p:animEffect transition="in" filter="wipe(left)">
                                      <p:cBhvr>
                                        <p:cTn id="7" dur="500"/>
                                        <p:tgtEl>
                                          <p:spTgt spid="1692675">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692675">
                                            <p:txEl>
                                              <p:pRg st="1" end="1"/>
                                            </p:txEl>
                                          </p:spTgt>
                                        </p:tgtEl>
                                        <p:attrNameLst>
                                          <p:attrName>style.visibility</p:attrName>
                                        </p:attrNameLst>
                                      </p:cBhvr>
                                      <p:to>
                                        <p:strVal val="visible"/>
                                      </p:to>
                                    </p:set>
                                    <p:animEffect transition="in" filter="wipe(left)">
                                      <p:cBhvr>
                                        <p:cTn id="11" dur="500"/>
                                        <p:tgtEl>
                                          <p:spTgt spid="1692675">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92675">
                                            <p:txEl>
                                              <p:pRg st="2" end="2"/>
                                            </p:txEl>
                                          </p:spTgt>
                                        </p:tgtEl>
                                        <p:attrNameLst>
                                          <p:attrName>style.visibility</p:attrName>
                                        </p:attrNameLst>
                                      </p:cBhvr>
                                      <p:to>
                                        <p:strVal val="visible"/>
                                      </p:to>
                                    </p:set>
                                    <p:animEffect transition="in" filter="wipe(left)">
                                      <p:cBhvr>
                                        <p:cTn id="15" dur="500"/>
                                        <p:tgtEl>
                                          <p:spTgt spid="1692675">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92675">
                                            <p:txEl>
                                              <p:pRg st="3" end="3"/>
                                            </p:txEl>
                                          </p:spTgt>
                                        </p:tgtEl>
                                        <p:attrNameLst>
                                          <p:attrName>style.visibility</p:attrName>
                                        </p:attrNameLst>
                                      </p:cBhvr>
                                      <p:to>
                                        <p:strVal val="visible"/>
                                      </p:to>
                                    </p:set>
                                    <p:animEffect transition="in" filter="wipe(left)">
                                      <p:cBhvr>
                                        <p:cTn id="19" dur="500"/>
                                        <p:tgtEl>
                                          <p:spTgt spid="1692675">
                                            <p:txEl>
                                              <p:pRg st="3" end="3"/>
                                            </p:txEl>
                                          </p:spTgt>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692675">
                                            <p:txEl>
                                              <p:pRg st="4" end="4"/>
                                            </p:txEl>
                                          </p:spTgt>
                                        </p:tgtEl>
                                        <p:attrNameLst>
                                          <p:attrName>style.visibility</p:attrName>
                                        </p:attrNameLst>
                                      </p:cBhvr>
                                      <p:to>
                                        <p:strVal val="visible"/>
                                      </p:to>
                                    </p:set>
                                    <p:animEffect transition="in" filter="wipe(left)">
                                      <p:cBhvr>
                                        <p:cTn id="23" dur="500"/>
                                        <p:tgtEl>
                                          <p:spTgt spid="1692675">
                                            <p:txEl>
                                              <p:pRg st="4" end="4"/>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692675">
                                            <p:txEl>
                                              <p:pRg st="5" end="5"/>
                                            </p:txEl>
                                          </p:spTgt>
                                        </p:tgtEl>
                                        <p:attrNameLst>
                                          <p:attrName>style.visibility</p:attrName>
                                        </p:attrNameLst>
                                      </p:cBhvr>
                                      <p:to>
                                        <p:strVal val="visible"/>
                                      </p:to>
                                    </p:set>
                                    <p:animEffect transition="in" filter="wipe(left)">
                                      <p:cBhvr>
                                        <p:cTn id="27" dur="500"/>
                                        <p:tgtEl>
                                          <p:spTgt spid="1692675">
                                            <p:txEl>
                                              <p:pRg st="5" end="5"/>
                                            </p:txEl>
                                          </p:spTgt>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692675">
                                            <p:txEl>
                                              <p:pRg st="6" end="6"/>
                                            </p:txEl>
                                          </p:spTgt>
                                        </p:tgtEl>
                                        <p:attrNameLst>
                                          <p:attrName>style.visibility</p:attrName>
                                        </p:attrNameLst>
                                      </p:cBhvr>
                                      <p:to>
                                        <p:strVal val="visible"/>
                                      </p:to>
                                    </p:set>
                                    <p:animEffect transition="in" filter="wipe(left)">
                                      <p:cBhvr>
                                        <p:cTn id="31" dur="500"/>
                                        <p:tgtEl>
                                          <p:spTgt spid="1692675">
                                            <p:txEl>
                                              <p:pRg st="6" end="6"/>
                                            </p:txEl>
                                          </p:spTgt>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692675">
                                            <p:txEl>
                                              <p:pRg st="7" end="7"/>
                                            </p:txEl>
                                          </p:spTgt>
                                        </p:tgtEl>
                                        <p:attrNameLst>
                                          <p:attrName>style.visibility</p:attrName>
                                        </p:attrNameLst>
                                      </p:cBhvr>
                                      <p:to>
                                        <p:strVal val="visible"/>
                                      </p:to>
                                    </p:set>
                                    <p:animEffect transition="in" filter="wipe(left)">
                                      <p:cBhvr>
                                        <p:cTn id="35" dur="500"/>
                                        <p:tgtEl>
                                          <p:spTgt spid="1692675">
                                            <p:txEl>
                                              <p:pRg st="7" end="7"/>
                                            </p:txEl>
                                          </p:spTgt>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1692675">
                                            <p:txEl>
                                              <p:pRg st="8" end="8"/>
                                            </p:txEl>
                                          </p:spTgt>
                                        </p:tgtEl>
                                        <p:attrNameLst>
                                          <p:attrName>style.visibility</p:attrName>
                                        </p:attrNameLst>
                                      </p:cBhvr>
                                      <p:to>
                                        <p:strVal val="visible"/>
                                      </p:to>
                                    </p:set>
                                    <p:animEffect transition="in" filter="wipe(left)">
                                      <p:cBhvr>
                                        <p:cTn id="39" dur="500"/>
                                        <p:tgtEl>
                                          <p:spTgt spid="1692675">
                                            <p:txEl>
                                              <p:pRg st="8" end="8"/>
                                            </p:txEl>
                                          </p:spTgt>
                                        </p:tgtEl>
                                      </p:cBhvr>
                                    </p:animEffect>
                                  </p:childTnLst>
                                </p:cTn>
                              </p:par>
                            </p:childTnLst>
                          </p:cTn>
                        </p:par>
                        <p:par>
                          <p:cTn id="40" fill="hold" nodeType="afterGroup">
                            <p:stCondLst>
                              <p:cond delay="4500"/>
                            </p:stCondLst>
                            <p:childTnLst>
                              <p:par>
                                <p:cTn id="41" presetID="22" presetClass="entr" presetSubtype="8" fill="hold" nodeType="afterEffect">
                                  <p:stCondLst>
                                    <p:cond delay="0"/>
                                  </p:stCondLst>
                                  <p:childTnLst>
                                    <p:set>
                                      <p:cBhvr>
                                        <p:cTn id="42" dur="1" fill="hold">
                                          <p:stCondLst>
                                            <p:cond delay="0"/>
                                          </p:stCondLst>
                                        </p:cTn>
                                        <p:tgtEl>
                                          <p:spTgt spid="1692675">
                                            <p:txEl>
                                              <p:pRg st="9" end="9"/>
                                            </p:txEl>
                                          </p:spTgt>
                                        </p:tgtEl>
                                        <p:attrNameLst>
                                          <p:attrName>style.visibility</p:attrName>
                                        </p:attrNameLst>
                                      </p:cBhvr>
                                      <p:to>
                                        <p:strVal val="visible"/>
                                      </p:to>
                                    </p:set>
                                    <p:animEffect transition="in" filter="wipe(left)">
                                      <p:cBhvr>
                                        <p:cTn id="43" dur="500"/>
                                        <p:tgtEl>
                                          <p:spTgt spid="1692675">
                                            <p:txEl>
                                              <p:pRg st="9" end="9"/>
                                            </p:txEl>
                                          </p:spTgt>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1692675">
                                            <p:txEl>
                                              <p:pRg st="10" end="10"/>
                                            </p:txEl>
                                          </p:spTgt>
                                        </p:tgtEl>
                                        <p:attrNameLst>
                                          <p:attrName>style.visibility</p:attrName>
                                        </p:attrNameLst>
                                      </p:cBhvr>
                                      <p:to>
                                        <p:strVal val="visible"/>
                                      </p:to>
                                    </p:set>
                                    <p:animEffect transition="in" filter="wipe(left)">
                                      <p:cBhvr>
                                        <p:cTn id="47" dur="500"/>
                                        <p:tgtEl>
                                          <p:spTgt spid="1692675">
                                            <p:txEl>
                                              <p:pRg st="10" end="10"/>
                                            </p:txEl>
                                          </p:spTgt>
                                        </p:tgtEl>
                                      </p:cBhvr>
                                    </p:animEffect>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1692675">
                                            <p:txEl>
                                              <p:pRg st="11" end="11"/>
                                            </p:txEl>
                                          </p:spTgt>
                                        </p:tgtEl>
                                        <p:attrNameLst>
                                          <p:attrName>style.visibility</p:attrName>
                                        </p:attrNameLst>
                                      </p:cBhvr>
                                      <p:to>
                                        <p:strVal val="visible"/>
                                      </p:to>
                                    </p:set>
                                    <p:animEffect transition="in" filter="wipe(left)">
                                      <p:cBhvr>
                                        <p:cTn id="51" dur="500"/>
                                        <p:tgtEl>
                                          <p:spTgt spid="16926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865D1C71-607F-46CF-B114-2C18310BD839}" type="slidenum">
              <a:rPr lang="en-US" altLang="zh-CN"/>
              <a:pPr/>
              <a:t>19</a:t>
            </a:fld>
            <a:endParaRPr lang="en-US" altLang="zh-CN"/>
          </a:p>
        </p:txBody>
      </p:sp>
      <p:sp>
        <p:nvSpPr>
          <p:cNvPr id="1693698" name="Rectangle 2"/>
          <p:cNvSpPr>
            <a:spLocks noGrp="1" noChangeArrowheads="1"/>
          </p:cNvSpPr>
          <p:nvPr>
            <p:ph type="title"/>
          </p:nvPr>
        </p:nvSpPr>
        <p:spPr>
          <a:xfrm>
            <a:off x="1116013" y="0"/>
            <a:ext cx="6840537" cy="903288"/>
          </a:xfrm>
        </p:spPr>
        <p:txBody>
          <a:bodyPr/>
          <a:lstStyle/>
          <a:p>
            <a:r>
              <a:rPr lang="zh-CN" altLang="en-US" sz="4400" b="0">
                <a:effectLst>
                  <a:outerShdw blurRad="38100" dist="38100" dir="2700000" algn="tl">
                    <a:srgbClr val="C0C0C0"/>
                  </a:outerShdw>
                </a:effectLst>
              </a:rPr>
              <a:t>什么是数据库</a:t>
            </a:r>
            <a:r>
              <a:rPr lang="en-US" altLang="zh-CN" sz="2800">
                <a:latin typeface="华文细黑"/>
              </a:rPr>
              <a:t>—</a:t>
            </a:r>
            <a:r>
              <a:rPr lang="zh-CN" altLang="en-US" sz="2800" b="0">
                <a:effectLst>
                  <a:outerShdw blurRad="38100" dist="38100" dir="2700000" algn="tl">
                    <a:srgbClr val="C0C0C0"/>
                  </a:outerShdw>
                </a:effectLst>
                <a:latin typeface="宋体" charset="-122"/>
              </a:rPr>
              <a:t>数据库系统的组成</a:t>
            </a:r>
          </a:p>
        </p:txBody>
      </p:sp>
      <p:sp>
        <p:nvSpPr>
          <p:cNvPr id="1693699" name="Rectangle 3"/>
          <p:cNvSpPr>
            <a:spLocks noGrp="1" noChangeArrowheads="1"/>
          </p:cNvSpPr>
          <p:nvPr>
            <p:ph type="body" idx="1"/>
          </p:nvPr>
        </p:nvSpPr>
        <p:spPr>
          <a:xfrm>
            <a:off x="323850" y="1125538"/>
            <a:ext cx="8640763" cy="1008062"/>
          </a:xfrm>
        </p:spPr>
        <p:txBody>
          <a:bodyPr/>
          <a:lstStyle/>
          <a:p>
            <a:pPr algn="just"/>
            <a:r>
              <a:rPr lang="zh-CN" altLang="en-US" b="1"/>
              <a:t>数据库系统全局结构</a:t>
            </a:r>
            <a:r>
              <a:rPr lang="zh-CN" altLang="en-US"/>
              <a:t> </a:t>
            </a:r>
            <a:endParaRPr lang="zh-CN" altLang="en-US" b="1">
              <a:latin typeface="黑体" pitchFamily="2" charset="-122"/>
            </a:endParaRPr>
          </a:p>
          <a:p>
            <a:pPr lvl="1"/>
            <a:endParaRPr lang="en-US" altLang="zh-CN" sz="2400"/>
          </a:p>
        </p:txBody>
      </p:sp>
      <p:pic>
        <p:nvPicPr>
          <p:cNvPr id="1693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700213"/>
            <a:ext cx="7345362" cy="414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3384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693700"/>
                                        </p:tgtEl>
                                        <p:attrNameLst>
                                          <p:attrName>style.visibility</p:attrName>
                                        </p:attrNameLst>
                                      </p:cBhvr>
                                      <p:to>
                                        <p:strVal val="visible"/>
                                      </p:to>
                                    </p:set>
                                    <p:anim calcmode="lin" valueType="num">
                                      <p:cBhvr additive="base">
                                        <p:cTn id="7" dur="500" fill="hold"/>
                                        <p:tgtEl>
                                          <p:spTgt spid="1693700"/>
                                        </p:tgtEl>
                                        <p:attrNameLst>
                                          <p:attrName>ppt_x</p:attrName>
                                        </p:attrNameLst>
                                      </p:cBhvr>
                                      <p:tavLst>
                                        <p:tav tm="0">
                                          <p:val>
                                            <p:strVal val="#ppt_x"/>
                                          </p:val>
                                        </p:tav>
                                        <p:tav tm="100000">
                                          <p:val>
                                            <p:strVal val="#ppt_x"/>
                                          </p:val>
                                        </p:tav>
                                      </p:tavLst>
                                    </p:anim>
                                    <p:anim calcmode="lin" valueType="num">
                                      <p:cBhvr additive="base">
                                        <p:cTn id="8" dur="500" fill="hold"/>
                                        <p:tgtEl>
                                          <p:spTgt spid="1693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5EA9ECA1-4CAD-4C8D-B023-8CD15E1E4EA2}" type="slidenum">
              <a:rPr lang="en-US" altLang="zh-CN"/>
              <a:pPr/>
              <a:t>2</a:t>
            </a:fld>
            <a:endParaRPr lang="en-US" altLang="zh-CN"/>
          </a:p>
        </p:txBody>
      </p:sp>
      <p:sp>
        <p:nvSpPr>
          <p:cNvPr id="1759234" name="Rectangle 2"/>
          <p:cNvSpPr>
            <a:spLocks noGrp="1" noChangeArrowheads="1"/>
          </p:cNvSpPr>
          <p:nvPr>
            <p:ph type="subTitle" idx="1"/>
          </p:nvPr>
        </p:nvSpPr>
        <p:spPr>
          <a:xfrm>
            <a:off x="395288" y="2924175"/>
            <a:ext cx="6480175" cy="2736850"/>
          </a:xfrm>
        </p:spPr>
        <p:txBody>
          <a:bodyPr/>
          <a:lstStyle/>
          <a:p>
            <a:pPr algn="l">
              <a:lnSpc>
                <a:spcPct val="80000"/>
              </a:lnSpc>
              <a:buFont typeface="Wingdings" pitchFamily="2" charset="2"/>
              <a:buChar char="l"/>
            </a:pPr>
            <a:r>
              <a:rPr lang="zh-CN" altLang="en-US" sz="2800" b="1" dirty="0" smtClean="0">
                <a:effectLst>
                  <a:outerShdw blurRad="38100" dist="38100" dir="2700000" algn="tl">
                    <a:srgbClr val="C0C0C0"/>
                  </a:outerShdw>
                </a:effectLst>
              </a:rPr>
              <a:t>导引关键字</a:t>
            </a:r>
            <a:endParaRPr lang="zh-CN" altLang="en-US" sz="2800" b="1" dirty="0">
              <a:effectLst>
                <a:outerShdw blurRad="38100" dist="38100" dir="2700000" algn="tl">
                  <a:srgbClr val="C0C0C0"/>
                </a:outerShdw>
              </a:effectLst>
            </a:endParaRPr>
          </a:p>
          <a:p>
            <a:pPr algn="l">
              <a:lnSpc>
                <a:spcPct val="80000"/>
              </a:lnSpc>
              <a:buFont typeface="Wingdings" pitchFamily="2" charset="2"/>
              <a:buChar char="l"/>
            </a:pPr>
            <a:r>
              <a:rPr lang="zh-CN" altLang="en-US" sz="2800" b="1" dirty="0">
                <a:effectLst>
                  <a:outerShdw blurRad="38100" dist="38100" dir="2700000" algn="tl">
                    <a:srgbClr val="C0C0C0"/>
                  </a:outerShdw>
                </a:effectLst>
                <a:hlinkClick r:id="rId2" action="ppaction://hlinksldjump"/>
              </a:rPr>
              <a:t>什么是</a:t>
            </a:r>
            <a:r>
              <a:rPr lang="zh-CN" altLang="en-US" sz="2800" b="1" dirty="0" smtClean="0">
                <a:effectLst>
                  <a:outerShdw blurRad="38100" dist="38100" dir="2700000" algn="tl">
                    <a:srgbClr val="C0C0C0"/>
                  </a:outerShdw>
                </a:effectLst>
                <a:hlinkClick r:id="rId2" action="ppaction://hlinksldjump"/>
              </a:rPr>
              <a:t>数据库</a:t>
            </a:r>
            <a:endParaRPr lang="zh-CN" altLang="en-US" sz="2800" b="1" dirty="0">
              <a:effectLst>
                <a:outerShdw blurRad="38100" dist="38100" dir="2700000" algn="tl">
                  <a:srgbClr val="C0C0C0"/>
                </a:outerShdw>
              </a:effectLst>
              <a:latin typeface="宋体" charset="-122"/>
            </a:endParaRPr>
          </a:p>
          <a:p>
            <a:pPr algn="l">
              <a:lnSpc>
                <a:spcPct val="80000"/>
              </a:lnSpc>
              <a:buFont typeface="Wingdings" pitchFamily="2" charset="2"/>
              <a:buChar char="l"/>
            </a:pPr>
            <a:r>
              <a:rPr lang="zh-CN" altLang="en-US" sz="2800" b="1" dirty="0">
                <a:effectLst>
                  <a:outerShdw blurRad="38100" dist="38100" dir="2700000" algn="tl">
                    <a:srgbClr val="C0C0C0"/>
                  </a:outerShdw>
                </a:effectLst>
                <a:hlinkClick r:id="rId3" action="ppaction://hlinksldjump"/>
              </a:rPr>
              <a:t>数据库能做</a:t>
            </a:r>
            <a:r>
              <a:rPr lang="zh-CN" altLang="en-US" sz="2800" b="1" dirty="0" smtClean="0">
                <a:effectLst>
                  <a:outerShdw blurRad="38100" dist="38100" dir="2700000" algn="tl">
                    <a:srgbClr val="C0C0C0"/>
                  </a:outerShdw>
                </a:effectLst>
                <a:hlinkClick r:id="rId3" action="ppaction://hlinksldjump"/>
              </a:rPr>
              <a:t>什么</a:t>
            </a:r>
            <a:endParaRPr lang="zh-CN" altLang="en-US" sz="2800" b="1" dirty="0">
              <a:effectLst>
                <a:outerShdw blurRad="38100" dist="38100" dir="2700000" algn="tl">
                  <a:srgbClr val="C0C0C0"/>
                </a:outerShdw>
              </a:effectLst>
              <a:latin typeface="宋体" charset="-122"/>
            </a:endParaRPr>
          </a:p>
          <a:p>
            <a:pPr algn="l">
              <a:lnSpc>
                <a:spcPct val="80000"/>
              </a:lnSpc>
              <a:buFont typeface="Wingdings" pitchFamily="2" charset="2"/>
              <a:buChar char="l"/>
            </a:pPr>
            <a:r>
              <a:rPr lang="zh-CN" altLang="en-US" sz="2800" b="1" dirty="0">
                <a:effectLst>
                  <a:outerShdw blurRad="38100" dist="38100" dir="2700000" algn="tl">
                    <a:srgbClr val="C0C0C0"/>
                  </a:outerShdw>
                </a:effectLst>
                <a:hlinkClick r:id="rId4" action="ppaction://hlinksldjump"/>
              </a:rPr>
              <a:t>数据库结构与数据库</a:t>
            </a:r>
            <a:r>
              <a:rPr lang="zh-CN" altLang="en-US" sz="2800" b="1" dirty="0" smtClean="0">
                <a:effectLst>
                  <a:outerShdw blurRad="38100" dist="38100" dir="2700000" algn="tl">
                    <a:srgbClr val="C0C0C0"/>
                  </a:outerShdw>
                </a:effectLst>
                <a:hlinkClick r:id="rId4" action="ppaction://hlinksldjump"/>
              </a:rPr>
              <a:t>设计</a:t>
            </a:r>
            <a:endParaRPr lang="zh-CN" altLang="en-US" sz="2800" b="1" dirty="0">
              <a:effectLst>
                <a:outerShdw blurRad="38100" dist="38100" dir="2700000" algn="tl">
                  <a:srgbClr val="C0C0C0"/>
                </a:outerShdw>
              </a:effectLst>
              <a:latin typeface="宋体" charset="-122"/>
            </a:endParaRPr>
          </a:p>
          <a:p>
            <a:pPr algn="l">
              <a:lnSpc>
                <a:spcPct val="80000"/>
              </a:lnSpc>
              <a:buFont typeface="Wingdings" pitchFamily="2" charset="2"/>
              <a:buChar char="l"/>
            </a:pPr>
            <a:r>
              <a:rPr lang="zh-CN" altLang="en-US" sz="2800" b="1" dirty="0">
                <a:effectLst>
                  <a:outerShdw blurRad="38100" dist="38100" dir="2700000" algn="tl">
                    <a:srgbClr val="C0C0C0"/>
                  </a:outerShdw>
                </a:effectLst>
                <a:hlinkClick r:id="rId5" action="ppaction://hlinksldjump"/>
              </a:rPr>
              <a:t>主流网络数据库产品</a:t>
            </a:r>
            <a:r>
              <a:rPr lang="zh-CN" altLang="en-US" sz="2800" b="1" dirty="0" smtClean="0">
                <a:effectLst>
                  <a:outerShdw blurRad="38100" dist="38100" dir="2700000" algn="tl">
                    <a:srgbClr val="C0C0C0"/>
                  </a:outerShdw>
                </a:effectLst>
                <a:hlinkClick r:id="rId5" action="ppaction://hlinksldjump"/>
              </a:rPr>
              <a:t>简介</a:t>
            </a:r>
            <a:endParaRPr lang="zh-CN" altLang="en-US" sz="2800" dirty="0"/>
          </a:p>
          <a:p>
            <a:pPr algn="l">
              <a:lnSpc>
                <a:spcPct val="80000"/>
              </a:lnSpc>
              <a:buFont typeface="Wingdings" pitchFamily="2" charset="2"/>
              <a:buChar char="l"/>
            </a:pPr>
            <a:r>
              <a:rPr lang="zh-CN" altLang="en-US" sz="2800" b="1" dirty="0">
                <a:effectLst>
                  <a:outerShdw blurRad="38100" dist="38100" dir="2700000" algn="tl">
                    <a:srgbClr val="C0C0C0"/>
                  </a:outerShdw>
                </a:effectLst>
                <a:hlinkClick r:id="rId6" action="ppaction://hlinksldjump"/>
              </a:rPr>
              <a:t>数据库技术应用新</a:t>
            </a:r>
            <a:r>
              <a:rPr lang="zh-CN" altLang="en-US" sz="2800" b="1" dirty="0" smtClean="0">
                <a:effectLst>
                  <a:outerShdw blurRad="38100" dist="38100" dir="2700000" algn="tl">
                    <a:srgbClr val="C0C0C0"/>
                  </a:outerShdw>
                </a:effectLst>
                <a:hlinkClick r:id="rId6" action="ppaction://hlinksldjump"/>
              </a:rPr>
              <a:t>趋势</a:t>
            </a:r>
            <a:endParaRPr lang="zh-CN" altLang="en-US" sz="2800" dirty="0"/>
          </a:p>
        </p:txBody>
      </p:sp>
      <p:sp>
        <p:nvSpPr>
          <p:cNvPr id="1759235" name="Text Box 3" descr="OOOPIC_vipvip_20080918214459585784a2fb4d9263105"/>
          <p:cNvSpPr txBox="1">
            <a:spLocks noChangeArrowheads="1"/>
          </p:cNvSpPr>
          <p:nvPr/>
        </p:nvSpPr>
        <p:spPr bwMode="auto">
          <a:xfrm>
            <a:off x="2771775" y="1052513"/>
            <a:ext cx="6372225" cy="914400"/>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5400" dirty="0" smtClean="0">
                <a:solidFill>
                  <a:schemeClr val="tx2"/>
                </a:solidFill>
                <a:latin typeface="华文琥珀" pitchFamily="2" charset="-122"/>
                <a:ea typeface="华文琥珀" pitchFamily="2" charset="-122"/>
              </a:rPr>
              <a:t>第</a:t>
            </a:r>
            <a:r>
              <a:rPr lang="en-US" altLang="zh-CN" sz="5400" dirty="0" smtClean="0">
                <a:solidFill>
                  <a:schemeClr val="tx2"/>
                </a:solidFill>
                <a:latin typeface="华文琥珀" pitchFamily="2" charset="-122"/>
                <a:ea typeface="华文琥珀" pitchFamily="2" charset="-122"/>
              </a:rPr>
              <a:t>5</a:t>
            </a:r>
            <a:r>
              <a:rPr lang="zh-CN" altLang="en-US" sz="5400" dirty="0" smtClean="0">
                <a:solidFill>
                  <a:schemeClr val="tx2"/>
                </a:solidFill>
                <a:latin typeface="华文琥珀" pitchFamily="2" charset="-122"/>
                <a:ea typeface="华文琥珀" pitchFamily="2" charset="-122"/>
              </a:rPr>
              <a:t>章 数据库</a:t>
            </a:r>
            <a:r>
              <a:rPr lang="zh-CN" altLang="en-US" sz="5400" dirty="0">
                <a:solidFill>
                  <a:schemeClr val="tx2"/>
                </a:solidFill>
                <a:latin typeface="华文琥珀" pitchFamily="2" charset="-122"/>
                <a:ea typeface="华文琥珀" pitchFamily="2" charset="-122"/>
              </a:rPr>
              <a:t>技术</a:t>
            </a:r>
          </a:p>
        </p:txBody>
      </p:sp>
    </p:spTree>
    <p:extLst>
      <p:ext uri="{BB962C8B-B14F-4D97-AF65-F5344CB8AC3E}">
        <p14:creationId xmlns:p14="http://schemas.microsoft.com/office/powerpoint/2010/main" val="1979394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iterate type="lt">
                                    <p:tmPct val="0"/>
                                  </p:iterate>
                                  <p:childTnLst>
                                    <p:set>
                                      <p:cBhvr>
                                        <p:cTn id="6" dur="1" fill="hold">
                                          <p:stCondLst>
                                            <p:cond delay="0"/>
                                          </p:stCondLst>
                                        </p:cTn>
                                        <p:tgtEl>
                                          <p:spTgt spid="1759234">
                                            <p:txEl>
                                              <p:pRg st="0" end="0"/>
                                            </p:txEl>
                                          </p:spTgt>
                                        </p:tgtEl>
                                        <p:attrNameLst>
                                          <p:attrName>style.visibility</p:attrName>
                                        </p:attrNameLst>
                                      </p:cBhvr>
                                      <p:to>
                                        <p:strVal val="visible"/>
                                      </p:to>
                                    </p:set>
                                    <p:anim calcmode="lin" valueType="num">
                                      <p:cBhvr additive="base">
                                        <p:cTn id="7" dur="500" fill="hold"/>
                                        <p:tgtEl>
                                          <p:spTgt spid="17592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5923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759234">
                                            <p:txEl>
                                              <p:pRg st="0" end="0"/>
                                            </p:txEl>
                                          </p:spTgt>
                                        </p:tgtEl>
                                        <p:attrNameLst>
                                          <p:attrName>ppt_c</p:attrName>
                                        </p:attrNameLst>
                                      </p:cBhvr>
                                      <p:to>
                                        <a:schemeClr val="accent2"/>
                                      </p:to>
                                    </p:animClr>
                                  </p:subTnLst>
                                </p:cTn>
                              </p:par>
                            </p:childTnLst>
                          </p:cTn>
                        </p:par>
                        <p:par>
                          <p:cTn id="9" fill="hold" nodeType="afterGroup">
                            <p:stCondLst>
                              <p:cond delay="500"/>
                            </p:stCondLst>
                            <p:childTnLst>
                              <p:par>
                                <p:cTn id="10" presetID="2" presetClass="entr" presetSubtype="6" fill="hold" nodeType="afterEffect">
                                  <p:stCondLst>
                                    <p:cond delay="0"/>
                                  </p:stCondLst>
                                  <p:childTnLst>
                                    <p:set>
                                      <p:cBhvr>
                                        <p:cTn id="11" dur="1" fill="hold">
                                          <p:stCondLst>
                                            <p:cond delay="0"/>
                                          </p:stCondLst>
                                        </p:cTn>
                                        <p:tgtEl>
                                          <p:spTgt spid="1759234">
                                            <p:txEl>
                                              <p:pRg st="1" end="1"/>
                                            </p:txEl>
                                          </p:spTgt>
                                        </p:tgtEl>
                                        <p:attrNameLst>
                                          <p:attrName>style.visibility</p:attrName>
                                        </p:attrNameLst>
                                      </p:cBhvr>
                                      <p:to>
                                        <p:strVal val="visible"/>
                                      </p:to>
                                    </p:set>
                                    <p:anim calcmode="lin" valueType="num">
                                      <p:cBhvr additive="base">
                                        <p:cTn id="12" dur="500" fill="hold"/>
                                        <p:tgtEl>
                                          <p:spTgt spid="1759234">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59234">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6" fill="hold" nodeType="afterEffect">
                                  <p:stCondLst>
                                    <p:cond delay="0"/>
                                  </p:stCondLst>
                                  <p:childTnLst>
                                    <p:set>
                                      <p:cBhvr>
                                        <p:cTn id="16" dur="1" fill="hold">
                                          <p:stCondLst>
                                            <p:cond delay="0"/>
                                          </p:stCondLst>
                                        </p:cTn>
                                        <p:tgtEl>
                                          <p:spTgt spid="1759234">
                                            <p:txEl>
                                              <p:pRg st="2" end="2"/>
                                            </p:txEl>
                                          </p:spTgt>
                                        </p:tgtEl>
                                        <p:attrNameLst>
                                          <p:attrName>style.visibility</p:attrName>
                                        </p:attrNameLst>
                                      </p:cBhvr>
                                      <p:to>
                                        <p:strVal val="visible"/>
                                      </p:to>
                                    </p:set>
                                    <p:anim calcmode="lin" valueType="num">
                                      <p:cBhvr additive="base">
                                        <p:cTn id="17" dur="500" fill="hold"/>
                                        <p:tgtEl>
                                          <p:spTgt spid="175923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59234">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6" fill="hold" nodeType="afterEffect">
                                  <p:stCondLst>
                                    <p:cond delay="0"/>
                                  </p:stCondLst>
                                  <p:childTnLst>
                                    <p:set>
                                      <p:cBhvr>
                                        <p:cTn id="21" dur="1" fill="hold">
                                          <p:stCondLst>
                                            <p:cond delay="0"/>
                                          </p:stCondLst>
                                        </p:cTn>
                                        <p:tgtEl>
                                          <p:spTgt spid="1759234">
                                            <p:txEl>
                                              <p:pRg st="3" end="3"/>
                                            </p:txEl>
                                          </p:spTgt>
                                        </p:tgtEl>
                                        <p:attrNameLst>
                                          <p:attrName>style.visibility</p:attrName>
                                        </p:attrNameLst>
                                      </p:cBhvr>
                                      <p:to>
                                        <p:strVal val="visible"/>
                                      </p:to>
                                    </p:set>
                                    <p:anim calcmode="lin" valueType="num">
                                      <p:cBhvr additive="base">
                                        <p:cTn id="22" dur="500" fill="hold"/>
                                        <p:tgtEl>
                                          <p:spTgt spid="1759234">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759234">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6" fill="hold" nodeType="afterEffect">
                                  <p:stCondLst>
                                    <p:cond delay="0"/>
                                  </p:stCondLst>
                                  <p:childTnLst>
                                    <p:set>
                                      <p:cBhvr>
                                        <p:cTn id="26" dur="1" fill="hold">
                                          <p:stCondLst>
                                            <p:cond delay="0"/>
                                          </p:stCondLst>
                                        </p:cTn>
                                        <p:tgtEl>
                                          <p:spTgt spid="1759234">
                                            <p:txEl>
                                              <p:pRg st="4" end="4"/>
                                            </p:txEl>
                                          </p:spTgt>
                                        </p:tgtEl>
                                        <p:attrNameLst>
                                          <p:attrName>style.visibility</p:attrName>
                                        </p:attrNameLst>
                                      </p:cBhvr>
                                      <p:to>
                                        <p:strVal val="visible"/>
                                      </p:to>
                                    </p:set>
                                    <p:anim calcmode="lin" valueType="num">
                                      <p:cBhvr additive="base">
                                        <p:cTn id="27" dur="500" fill="hold"/>
                                        <p:tgtEl>
                                          <p:spTgt spid="1759234">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759234">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6" fill="hold" nodeType="afterEffect">
                                  <p:stCondLst>
                                    <p:cond delay="0"/>
                                  </p:stCondLst>
                                  <p:childTnLst>
                                    <p:set>
                                      <p:cBhvr>
                                        <p:cTn id="31" dur="1" fill="hold">
                                          <p:stCondLst>
                                            <p:cond delay="0"/>
                                          </p:stCondLst>
                                        </p:cTn>
                                        <p:tgtEl>
                                          <p:spTgt spid="1759234">
                                            <p:txEl>
                                              <p:pRg st="5" end="5"/>
                                            </p:txEl>
                                          </p:spTgt>
                                        </p:tgtEl>
                                        <p:attrNameLst>
                                          <p:attrName>style.visibility</p:attrName>
                                        </p:attrNameLst>
                                      </p:cBhvr>
                                      <p:to>
                                        <p:strVal val="visible"/>
                                      </p:to>
                                    </p:set>
                                    <p:anim calcmode="lin" valueType="num">
                                      <p:cBhvr additive="base">
                                        <p:cTn id="32" dur="500" fill="hold"/>
                                        <p:tgtEl>
                                          <p:spTgt spid="1759234">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759234">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36" dur="250" accel="50000" decel="50000" autoRev="1" fill="hold">
                                          <p:stCondLst>
                                            <p:cond delay="0"/>
                                          </p:stCondLst>
                                        </p:cTn>
                                        <p:tgtEl>
                                          <p:spTgt spid="1759234">
                                            <p:txEl>
                                              <p:pRg st="0" end="0"/>
                                            </p:txEl>
                                          </p:spTgt>
                                        </p:tgtEl>
                                        <p:attrNameLst>
                                          <p:attrName>ppt_x</p:attrName>
                                          <p:attrName>ppt_y</p:attrName>
                                        </p:attrNameLst>
                                      </p:cBhvr>
                                    </p:animMotion>
                                    <p:animRot by="1500000">
                                      <p:cBhvr>
                                        <p:cTn id="37" dur="125" fill="hold">
                                          <p:stCondLst>
                                            <p:cond delay="0"/>
                                          </p:stCondLst>
                                        </p:cTn>
                                        <p:tgtEl>
                                          <p:spTgt spid="1759234">
                                            <p:txEl>
                                              <p:pRg st="0" end="0"/>
                                            </p:txEl>
                                          </p:spTgt>
                                        </p:tgtEl>
                                        <p:attrNameLst>
                                          <p:attrName>r</p:attrName>
                                        </p:attrNameLst>
                                      </p:cBhvr>
                                    </p:animRot>
                                    <p:animRot by="-1500000">
                                      <p:cBhvr>
                                        <p:cTn id="38" dur="125" fill="hold">
                                          <p:stCondLst>
                                            <p:cond delay="125"/>
                                          </p:stCondLst>
                                        </p:cTn>
                                        <p:tgtEl>
                                          <p:spTgt spid="1759234">
                                            <p:txEl>
                                              <p:pRg st="0" end="0"/>
                                            </p:txEl>
                                          </p:spTgt>
                                        </p:tgtEl>
                                        <p:attrNameLst>
                                          <p:attrName>r</p:attrName>
                                        </p:attrNameLst>
                                      </p:cBhvr>
                                    </p:animRot>
                                    <p:animRot by="-1500000">
                                      <p:cBhvr>
                                        <p:cTn id="39" dur="125" fill="hold">
                                          <p:stCondLst>
                                            <p:cond delay="250"/>
                                          </p:stCondLst>
                                        </p:cTn>
                                        <p:tgtEl>
                                          <p:spTgt spid="1759234">
                                            <p:txEl>
                                              <p:pRg st="0" end="0"/>
                                            </p:txEl>
                                          </p:spTgt>
                                        </p:tgtEl>
                                        <p:attrNameLst>
                                          <p:attrName>r</p:attrName>
                                        </p:attrNameLst>
                                      </p:cBhvr>
                                    </p:animRot>
                                    <p:animRot by="1500000">
                                      <p:cBhvr>
                                        <p:cTn id="40" dur="125" fill="hold">
                                          <p:stCondLst>
                                            <p:cond delay="375"/>
                                          </p:stCondLst>
                                        </p:cTn>
                                        <p:tgtEl>
                                          <p:spTgt spid="175923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22BA8246-91D1-486F-9FB0-A65FC0BC56AE}" type="slidenum">
              <a:rPr lang="en-US" altLang="zh-CN"/>
              <a:pPr/>
              <a:t>20</a:t>
            </a:fld>
            <a:endParaRPr lang="en-US" altLang="zh-CN"/>
          </a:p>
        </p:txBody>
      </p:sp>
      <p:sp>
        <p:nvSpPr>
          <p:cNvPr id="1668098" name="Rectangle 2"/>
          <p:cNvSpPr>
            <a:spLocks noGrp="1" noChangeArrowheads="1"/>
          </p:cNvSpPr>
          <p:nvPr>
            <p:ph type="subTitle" idx="1"/>
          </p:nvPr>
        </p:nvSpPr>
        <p:spPr>
          <a:xfrm>
            <a:off x="395288" y="2924175"/>
            <a:ext cx="6480175" cy="2881313"/>
          </a:xfrm>
        </p:spPr>
        <p:txBody>
          <a:bodyPr/>
          <a:lstStyle/>
          <a:p>
            <a:pPr algn="l">
              <a:lnSpc>
                <a:spcPct val="90000"/>
              </a:lnSpc>
              <a:buFont typeface="Wingdings" pitchFamily="2" charset="2"/>
              <a:buChar char="l"/>
            </a:pPr>
            <a:r>
              <a:rPr lang="zh-CN" altLang="en-US" sz="2800" b="1" dirty="0" smtClean="0">
                <a:effectLst>
                  <a:outerShdw blurRad="38100" dist="38100" dir="2700000" algn="tl">
                    <a:srgbClr val="C0C0C0"/>
                  </a:outerShdw>
                </a:effectLst>
                <a:hlinkClick r:id="rId2" action="ppaction://hlinksldjump"/>
              </a:rPr>
              <a:t>导引关键字</a:t>
            </a:r>
            <a:endParaRPr lang="zh-CN" altLang="en-US" sz="2800" b="1" dirty="0">
              <a:effectLst>
                <a:outerShdw blurRad="38100" dist="38100" dir="2700000" algn="tl">
                  <a:srgbClr val="C0C0C0"/>
                </a:outerShdw>
              </a:effectLst>
            </a:endParaRPr>
          </a:p>
          <a:p>
            <a:pPr algn="l">
              <a:lnSpc>
                <a:spcPct val="90000"/>
              </a:lnSpc>
              <a:buFont typeface="Wingdings" pitchFamily="2" charset="2"/>
              <a:buChar char="l"/>
            </a:pPr>
            <a:r>
              <a:rPr lang="zh-CN" altLang="en-US" sz="2800" b="1" dirty="0">
                <a:effectLst>
                  <a:outerShdw blurRad="38100" dist="38100" dir="2700000" algn="tl">
                    <a:srgbClr val="C0C0C0"/>
                  </a:outerShdw>
                </a:effectLst>
                <a:hlinkClick r:id="rId3" action="ppaction://hlinksldjump"/>
              </a:rPr>
              <a:t>什么是数据库</a:t>
            </a:r>
            <a:r>
              <a:rPr lang="zh-CN" altLang="en-US" sz="2800" dirty="0">
                <a:hlinkClick r:id="rId3" action="ppaction://hlinksldjump"/>
              </a:rPr>
              <a:t>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solidFill>
                  <a:schemeClr val="accent2"/>
                </a:solidFill>
                <a:effectLst>
                  <a:outerShdw blurRad="38100" dist="38100" dir="2700000" algn="tl">
                    <a:srgbClr val="C0C0C0"/>
                  </a:outerShdw>
                </a:effectLst>
              </a:rPr>
              <a:t>数据库能做什么</a:t>
            </a:r>
            <a:r>
              <a:rPr lang="zh-CN" altLang="en-US" sz="2800" dirty="0"/>
              <a:t>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hlinkClick r:id="rId4" action="ppaction://hlinksldjump"/>
              </a:rPr>
              <a:t>数据库结构与数据库设计</a:t>
            </a:r>
            <a:r>
              <a:rPr lang="zh-CN" altLang="en-US" sz="2800" dirty="0">
                <a:hlinkClick r:id="rId4" action="ppaction://hlinksldjump"/>
              </a:rPr>
              <a:t>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hlinkClick r:id="rId5" action="ppaction://hlinksldjump"/>
              </a:rPr>
              <a:t>主流网络数据库产品简介</a:t>
            </a:r>
            <a:r>
              <a:rPr lang="zh-CN" altLang="en-US" sz="2800" dirty="0">
                <a:hlinkClick r:id="rId5" action="ppaction://hlinksldjump"/>
              </a:rPr>
              <a:t> </a:t>
            </a:r>
            <a:endParaRPr lang="zh-CN" altLang="en-US" sz="2800" dirty="0"/>
          </a:p>
          <a:p>
            <a:pPr algn="l">
              <a:lnSpc>
                <a:spcPct val="90000"/>
              </a:lnSpc>
              <a:buFont typeface="Wingdings" pitchFamily="2" charset="2"/>
              <a:buChar char="l"/>
            </a:pPr>
            <a:r>
              <a:rPr lang="zh-CN" altLang="en-US" sz="2800" b="1" dirty="0">
                <a:effectLst>
                  <a:outerShdw blurRad="38100" dist="38100" dir="2700000" algn="tl">
                    <a:srgbClr val="C0C0C0"/>
                  </a:outerShdw>
                </a:effectLst>
                <a:hlinkClick r:id="rId6" action="ppaction://hlinksldjump"/>
              </a:rPr>
              <a:t>数据库技术应用新趋势</a:t>
            </a:r>
            <a:r>
              <a:rPr lang="zh-CN" altLang="en-US" sz="2800" dirty="0">
                <a:hlinkClick r:id="rId6" action="ppaction://hlinksldjump"/>
              </a:rPr>
              <a:t> </a:t>
            </a:r>
            <a:endParaRPr lang="zh-CN" altLang="en-US" sz="2800" dirty="0"/>
          </a:p>
        </p:txBody>
      </p:sp>
      <p:sp>
        <p:nvSpPr>
          <p:cNvPr id="1668099" name="Text Box 3" descr="OOOPIC_vipvip_20080918214459585784a2fb4d9263105"/>
          <p:cNvSpPr txBox="1">
            <a:spLocks noChangeArrowheads="1"/>
          </p:cNvSpPr>
          <p:nvPr/>
        </p:nvSpPr>
        <p:spPr bwMode="auto">
          <a:xfrm>
            <a:off x="2771775" y="1052513"/>
            <a:ext cx="6372225" cy="914400"/>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5400" dirty="0" smtClean="0">
                <a:solidFill>
                  <a:schemeClr val="tx2"/>
                </a:solidFill>
                <a:latin typeface="华文琥珀" pitchFamily="2" charset="-122"/>
                <a:ea typeface="华文琥珀" pitchFamily="2" charset="-122"/>
              </a:rPr>
              <a:t>第</a:t>
            </a:r>
            <a:r>
              <a:rPr lang="en-US" altLang="zh-CN" sz="5400" dirty="0" smtClean="0">
                <a:solidFill>
                  <a:schemeClr val="tx2"/>
                </a:solidFill>
                <a:latin typeface="华文琥珀" pitchFamily="2" charset="-122"/>
                <a:ea typeface="华文琥珀" pitchFamily="2" charset="-122"/>
              </a:rPr>
              <a:t>5</a:t>
            </a:r>
            <a:r>
              <a:rPr lang="zh-CN" altLang="en-US" sz="5400" dirty="0" smtClean="0">
                <a:solidFill>
                  <a:schemeClr val="tx2"/>
                </a:solidFill>
                <a:latin typeface="华文琥珀" pitchFamily="2" charset="-122"/>
                <a:ea typeface="华文琥珀" pitchFamily="2" charset="-122"/>
              </a:rPr>
              <a:t>章 数据库</a:t>
            </a:r>
            <a:r>
              <a:rPr lang="zh-CN" altLang="en-US" sz="5400" dirty="0">
                <a:solidFill>
                  <a:schemeClr val="tx2"/>
                </a:solidFill>
                <a:latin typeface="华文琥珀" pitchFamily="2" charset="-122"/>
                <a:ea typeface="华文琥珀" pitchFamily="2" charset="-122"/>
              </a:rPr>
              <a:t>技术</a:t>
            </a:r>
          </a:p>
        </p:txBody>
      </p:sp>
    </p:spTree>
    <p:extLst>
      <p:ext uri="{BB962C8B-B14F-4D97-AF65-F5344CB8AC3E}">
        <p14:creationId xmlns:p14="http://schemas.microsoft.com/office/powerpoint/2010/main" val="14351505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1668098">
                                            <p:txEl>
                                              <p:pRg st="2" end="2"/>
                                            </p:txEl>
                                          </p:spTgt>
                                        </p:tgtEl>
                                        <p:attrNameLst>
                                          <p:attrName>ppt_x</p:attrName>
                                          <p:attrName>ppt_y</p:attrName>
                                        </p:attrNameLst>
                                      </p:cBhvr>
                                    </p:animMotion>
                                    <p:animRot by="1500000">
                                      <p:cBhvr>
                                        <p:cTn id="7" dur="125" fill="hold">
                                          <p:stCondLst>
                                            <p:cond delay="0"/>
                                          </p:stCondLst>
                                        </p:cTn>
                                        <p:tgtEl>
                                          <p:spTgt spid="1668098">
                                            <p:txEl>
                                              <p:pRg st="2" end="2"/>
                                            </p:txEl>
                                          </p:spTgt>
                                        </p:tgtEl>
                                        <p:attrNameLst>
                                          <p:attrName>r</p:attrName>
                                        </p:attrNameLst>
                                      </p:cBhvr>
                                    </p:animRot>
                                    <p:animRot by="-1500000">
                                      <p:cBhvr>
                                        <p:cTn id="8" dur="125" fill="hold">
                                          <p:stCondLst>
                                            <p:cond delay="125"/>
                                          </p:stCondLst>
                                        </p:cTn>
                                        <p:tgtEl>
                                          <p:spTgt spid="1668098">
                                            <p:txEl>
                                              <p:pRg st="2" end="2"/>
                                            </p:txEl>
                                          </p:spTgt>
                                        </p:tgtEl>
                                        <p:attrNameLst>
                                          <p:attrName>r</p:attrName>
                                        </p:attrNameLst>
                                      </p:cBhvr>
                                    </p:animRot>
                                    <p:animRot by="-1500000">
                                      <p:cBhvr>
                                        <p:cTn id="9" dur="125" fill="hold">
                                          <p:stCondLst>
                                            <p:cond delay="250"/>
                                          </p:stCondLst>
                                        </p:cTn>
                                        <p:tgtEl>
                                          <p:spTgt spid="1668098">
                                            <p:txEl>
                                              <p:pRg st="2" end="2"/>
                                            </p:txEl>
                                          </p:spTgt>
                                        </p:tgtEl>
                                        <p:attrNameLst>
                                          <p:attrName>r</p:attrName>
                                        </p:attrNameLst>
                                      </p:cBhvr>
                                    </p:animRot>
                                    <p:animRot by="1500000">
                                      <p:cBhvr>
                                        <p:cTn id="10" dur="125" fill="hold">
                                          <p:stCondLst>
                                            <p:cond delay="375"/>
                                          </p:stCondLst>
                                        </p:cTn>
                                        <p:tgtEl>
                                          <p:spTgt spid="1668098">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0D583CCD-E35B-47B6-BA80-EF4E26D66EC9}" type="slidenum">
              <a:rPr lang="en-US" altLang="zh-CN"/>
              <a:pPr/>
              <a:t>21</a:t>
            </a:fld>
            <a:endParaRPr lang="en-US" altLang="zh-CN"/>
          </a:p>
        </p:txBody>
      </p:sp>
      <p:sp>
        <p:nvSpPr>
          <p:cNvPr id="1694722" name="Rectangle 2"/>
          <p:cNvSpPr>
            <a:spLocks noGrp="1" noChangeArrowheads="1"/>
          </p:cNvSpPr>
          <p:nvPr>
            <p:ph type="title"/>
          </p:nvPr>
        </p:nvSpPr>
        <p:spPr>
          <a:xfrm>
            <a:off x="1331913" y="0"/>
            <a:ext cx="6624637" cy="903288"/>
          </a:xfrm>
        </p:spPr>
        <p:txBody>
          <a:bodyPr/>
          <a:lstStyle/>
          <a:p>
            <a:r>
              <a:rPr lang="zh-CN" altLang="en-US" sz="4400" b="0">
                <a:solidFill>
                  <a:schemeClr val="hlink"/>
                </a:solidFill>
                <a:effectLst>
                  <a:outerShdw blurRad="38100" dist="38100" dir="2700000" algn="tl">
                    <a:srgbClr val="C0C0C0"/>
                  </a:outerShdw>
                </a:effectLst>
              </a:rPr>
              <a:t>数据库能做什么</a:t>
            </a:r>
            <a:r>
              <a:rPr lang="en-US" altLang="zh-CN" sz="2000" b="0">
                <a:solidFill>
                  <a:schemeClr val="hlink"/>
                </a:solidFill>
                <a:effectLst>
                  <a:outerShdw blurRad="38100" dist="38100" dir="2700000" algn="tl">
                    <a:srgbClr val="C0C0C0"/>
                  </a:outerShdw>
                </a:effectLst>
              </a:rPr>
              <a:t>——</a:t>
            </a:r>
            <a:r>
              <a:rPr lang="zh-CN" altLang="en-US" sz="2000" b="0">
                <a:solidFill>
                  <a:schemeClr val="hlink"/>
                </a:solidFill>
                <a:effectLst>
                  <a:outerShdw blurRad="38100" dist="38100" dir="2700000" algn="tl">
                    <a:srgbClr val="C0C0C0"/>
                  </a:outerShdw>
                </a:effectLst>
              </a:rPr>
              <a:t>功能</a:t>
            </a:r>
          </a:p>
        </p:txBody>
      </p:sp>
      <p:sp>
        <p:nvSpPr>
          <p:cNvPr id="1694723" name="Rectangle 3"/>
          <p:cNvSpPr>
            <a:spLocks noGrp="1" noChangeArrowheads="1"/>
          </p:cNvSpPr>
          <p:nvPr>
            <p:ph type="body" idx="1"/>
          </p:nvPr>
        </p:nvSpPr>
        <p:spPr>
          <a:xfrm>
            <a:off x="539750" y="1268413"/>
            <a:ext cx="7777163" cy="4248150"/>
          </a:xfrm>
        </p:spPr>
        <p:txBody>
          <a:bodyPr/>
          <a:lstStyle/>
          <a:p>
            <a:pPr algn="just">
              <a:lnSpc>
                <a:spcPct val="110000"/>
              </a:lnSpc>
              <a:spcBef>
                <a:spcPct val="30000"/>
              </a:spcBef>
            </a:pPr>
            <a:r>
              <a:rPr lang="zh-CN" altLang="en-US" sz="2100" b="1" dirty="0">
                <a:solidFill>
                  <a:srgbClr val="FF0000"/>
                </a:solidFill>
              </a:rPr>
              <a:t>数据库管理系统</a:t>
            </a:r>
            <a:r>
              <a:rPr lang="zh-CN" altLang="en-US" sz="2100" b="1" dirty="0"/>
              <a:t>（</a:t>
            </a:r>
            <a:r>
              <a:rPr lang="en-US" altLang="zh-CN" sz="2100" b="1" dirty="0">
                <a:solidFill>
                  <a:srgbClr val="FF0000"/>
                </a:solidFill>
              </a:rPr>
              <a:t>DBMS</a:t>
            </a:r>
            <a:r>
              <a:rPr lang="zh-CN" altLang="en-US" sz="2100" b="1" dirty="0"/>
              <a:t>）是一种操纵和管理数据库的大型软件，是用于建立、使用和维护数据库。</a:t>
            </a:r>
          </a:p>
          <a:p>
            <a:pPr algn="just">
              <a:lnSpc>
                <a:spcPct val="110000"/>
              </a:lnSpc>
              <a:spcBef>
                <a:spcPct val="30000"/>
              </a:spcBef>
            </a:pPr>
            <a:r>
              <a:rPr lang="zh-CN" altLang="en-US" sz="2100" b="1" dirty="0"/>
              <a:t>它对数据库进行统一的管理和控制，以保证数据库的安全性和完整性。</a:t>
            </a:r>
          </a:p>
          <a:p>
            <a:pPr algn="just">
              <a:lnSpc>
                <a:spcPct val="110000"/>
              </a:lnSpc>
              <a:spcBef>
                <a:spcPct val="30000"/>
              </a:spcBef>
            </a:pPr>
            <a:r>
              <a:rPr lang="zh-CN" altLang="en-US" sz="2100" b="1" dirty="0"/>
              <a:t>用户通过</a:t>
            </a:r>
            <a:r>
              <a:rPr lang="en-US" altLang="zh-CN" sz="2100" b="1" dirty="0"/>
              <a:t>DBMS</a:t>
            </a:r>
            <a:r>
              <a:rPr lang="zh-CN" altLang="en-US" sz="2100" b="1" dirty="0"/>
              <a:t>访问数据库中的数据，数据库管理员也通过</a:t>
            </a:r>
            <a:r>
              <a:rPr lang="en-US" altLang="zh-CN" sz="2100" b="1" dirty="0"/>
              <a:t>DBMS</a:t>
            </a:r>
            <a:r>
              <a:rPr lang="zh-CN" altLang="en-US" sz="2100" b="1" dirty="0"/>
              <a:t>进行数据库的维护工作。</a:t>
            </a:r>
          </a:p>
          <a:p>
            <a:pPr algn="just">
              <a:lnSpc>
                <a:spcPct val="110000"/>
              </a:lnSpc>
              <a:spcBef>
                <a:spcPct val="30000"/>
              </a:spcBef>
            </a:pPr>
            <a:r>
              <a:rPr lang="zh-CN" altLang="en-US" sz="2100" b="1" dirty="0"/>
              <a:t>它提供多种功能，可使多个应用程序和用户用不同的方法在同时或不同时刻去建立，修改和询问数据库。</a:t>
            </a:r>
          </a:p>
          <a:p>
            <a:pPr algn="just">
              <a:lnSpc>
                <a:spcPct val="110000"/>
              </a:lnSpc>
              <a:spcBef>
                <a:spcPct val="30000"/>
              </a:spcBef>
            </a:pPr>
            <a:r>
              <a:rPr lang="zh-CN" altLang="en-US" sz="2100" b="1" dirty="0"/>
              <a:t>它使用户能方便地定义和操纵数据，维护数据的安全性和完整性，以及进行多用户下的并发控制和恢复数据库。</a:t>
            </a:r>
            <a:r>
              <a:rPr lang="zh-CN" altLang="en-US" sz="2100" dirty="0"/>
              <a:t> </a:t>
            </a:r>
          </a:p>
        </p:txBody>
      </p:sp>
    </p:spTree>
    <p:extLst>
      <p:ext uri="{BB962C8B-B14F-4D97-AF65-F5344CB8AC3E}">
        <p14:creationId xmlns:p14="http://schemas.microsoft.com/office/powerpoint/2010/main" val="359125460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694723">
                                            <p:txEl>
                                              <p:pRg st="0" end="0"/>
                                            </p:txEl>
                                          </p:spTgt>
                                        </p:tgtEl>
                                        <p:attrNameLst>
                                          <p:attrName>style.visibility</p:attrName>
                                        </p:attrNameLst>
                                      </p:cBhvr>
                                      <p:to>
                                        <p:strVal val="visible"/>
                                      </p:to>
                                    </p:set>
                                    <p:anim calcmode="lin" valueType="num">
                                      <p:cBhvr>
                                        <p:cTn id="7" dur="500" fill="hold"/>
                                        <p:tgtEl>
                                          <p:spTgt spid="1694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94723">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694723">
                                            <p:txEl>
                                              <p:pRg st="1" end="1"/>
                                            </p:txEl>
                                          </p:spTgt>
                                        </p:tgtEl>
                                        <p:attrNameLst>
                                          <p:attrName>style.visibility</p:attrName>
                                        </p:attrNameLst>
                                      </p:cBhvr>
                                      <p:to>
                                        <p:strVal val="visible"/>
                                      </p:to>
                                    </p:set>
                                    <p:anim calcmode="lin" valueType="num">
                                      <p:cBhvr>
                                        <p:cTn id="12" dur="500" fill="hold"/>
                                        <p:tgtEl>
                                          <p:spTgt spid="169472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694723">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694723">
                                            <p:txEl>
                                              <p:pRg st="2" end="2"/>
                                            </p:txEl>
                                          </p:spTgt>
                                        </p:tgtEl>
                                        <p:attrNameLst>
                                          <p:attrName>style.visibility</p:attrName>
                                        </p:attrNameLst>
                                      </p:cBhvr>
                                      <p:to>
                                        <p:strVal val="visible"/>
                                      </p:to>
                                    </p:set>
                                    <p:anim calcmode="lin" valueType="num">
                                      <p:cBhvr>
                                        <p:cTn id="17" dur="500" fill="hold"/>
                                        <p:tgtEl>
                                          <p:spTgt spid="169472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694723">
                                            <p:txEl>
                                              <p:pRg st="2" end="2"/>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694723">
                                            <p:txEl>
                                              <p:pRg st="3" end="3"/>
                                            </p:txEl>
                                          </p:spTgt>
                                        </p:tgtEl>
                                        <p:attrNameLst>
                                          <p:attrName>style.visibility</p:attrName>
                                        </p:attrNameLst>
                                      </p:cBhvr>
                                      <p:to>
                                        <p:strVal val="visible"/>
                                      </p:to>
                                    </p:set>
                                    <p:anim calcmode="lin" valueType="num">
                                      <p:cBhvr>
                                        <p:cTn id="22" dur="500" fill="hold"/>
                                        <p:tgtEl>
                                          <p:spTgt spid="169472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694723">
                                            <p:txEl>
                                              <p:pRg st="3" end="3"/>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nodeType="afterEffect">
                                  <p:stCondLst>
                                    <p:cond delay="0"/>
                                  </p:stCondLst>
                                  <p:childTnLst>
                                    <p:set>
                                      <p:cBhvr>
                                        <p:cTn id="26" dur="1" fill="hold">
                                          <p:stCondLst>
                                            <p:cond delay="0"/>
                                          </p:stCondLst>
                                        </p:cTn>
                                        <p:tgtEl>
                                          <p:spTgt spid="1694723">
                                            <p:txEl>
                                              <p:pRg st="4" end="4"/>
                                            </p:txEl>
                                          </p:spTgt>
                                        </p:tgtEl>
                                        <p:attrNameLst>
                                          <p:attrName>style.visibility</p:attrName>
                                        </p:attrNameLst>
                                      </p:cBhvr>
                                      <p:to>
                                        <p:strVal val="visible"/>
                                      </p:to>
                                    </p:set>
                                    <p:anim calcmode="lin" valueType="num">
                                      <p:cBhvr>
                                        <p:cTn id="27" dur="500" fill="hold"/>
                                        <p:tgtEl>
                                          <p:spTgt spid="169472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69472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7B347048-2336-4B83-95CE-BF7C4B6AF464}" type="slidenum">
              <a:rPr lang="en-US" altLang="zh-CN"/>
              <a:pPr/>
              <a:t>22</a:t>
            </a:fld>
            <a:endParaRPr lang="en-US" altLang="zh-CN"/>
          </a:p>
        </p:txBody>
      </p:sp>
      <p:sp>
        <p:nvSpPr>
          <p:cNvPr id="1699842" name="Rectangle 2"/>
          <p:cNvSpPr>
            <a:spLocks noGrp="1" noChangeArrowheads="1"/>
          </p:cNvSpPr>
          <p:nvPr>
            <p:ph type="title"/>
          </p:nvPr>
        </p:nvSpPr>
        <p:spPr>
          <a:xfrm>
            <a:off x="1331913" y="0"/>
            <a:ext cx="6624637" cy="903288"/>
          </a:xfrm>
        </p:spPr>
        <p:txBody>
          <a:bodyPr/>
          <a:lstStyle/>
          <a:p>
            <a:r>
              <a:rPr lang="zh-CN" altLang="en-US" sz="4800" b="0">
                <a:solidFill>
                  <a:schemeClr val="hlink"/>
                </a:solidFill>
                <a:effectLst>
                  <a:outerShdw blurRad="38100" dist="38100" dir="2700000" algn="tl">
                    <a:srgbClr val="C0C0C0"/>
                  </a:outerShdw>
                </a:effectLst>
              </a:rPr>
              <a:t>数据库能做什么</a:t>
            </a:r>
            <a:r>
              <a:rPr lang="en-US" altLang="zh-CN" sz="2000" b="0">
                <a:solidFill>
                  <a:schemeClr val="hlink"/>
                </a:solidFill>
                <a:effectLst>
                  <a:outerShdw blurRad="38100" dist="38100" dir="2700000" algn="tl">
                    <a:srgbClr val="C0C0C0"/>
                  </a:outerShdw>
                </a:effectLst>
              </a:rPr>
              <a:t>——</a:t>
            </a:r>
            <a:r>
              <a:rPr lang="zh-CN" altLang="en-US" sz="2000" b="0">
                <a:solidFill>
                  <a:schemeClr val="hlink"/>
                </a:solidFill>
                <a:effectLst>
                  <a:outerShdw blurRad="38100" dist="38100" dir="2700000" algn="tl">
                    <a:srgbClr val="C0C0C0"/>
                  </a:outerShdw>
                </a:effectLst>
              </a:rPr>
              <a:t>功能</a:t>
            </a:r>
          </a:p>
        </p:txBody>
      </p:sp>
      <p:sp>
        <p:nvSpPr>
          <p:cNvPr id="1699843" name="Rectangle 3"/>
          <p:cNvSpPr>
            <a:spLocks noGrp="1" noChangeArrowheads="1"/>
          </p:cNvSpPr>
          <p:nvPr>
            <p:ph type="body" idx="1"/>
          </p:nvPr>
        </p:nvSpPr>
        <p:spPr>
          <a:xfrm>
            <a:off x="323850" y="1125538"/>
            <a:ext cx="8640763" cy="4535487"/>
          </a:xfrm>
        </p:spPr>
        <p:txBody>
          <a:bodyPr/>
          <a:lstStyle/>
          <a:p>
            <a:pPr>
              <a:lnSpc>
                <a:spcPct val="90000"/>
              </a:lnSpc>
            </a:pPr>
            <a:r>
              <a:rPr lang="zh-CN" altLang="en-US" b="1"/>
              <a:t>数据库的定义功能</a:t>
            </a:r>
          </a:p>
          <a:p>
            <a:pPr lvl="1">
              <a:lnSpc>
                <a:spcPct val="90000"/>
              </a:lnSpc>
            </a:pPr>
            <a:r>
              <a:rPr lang="en-US" altLang="zh-CN" b="1"/>
              <a:t>DBMS</a:t>
            </a:r>
            <a:r>
              <a:rPr lang="zh-CN" altLang="en-US" b="1"/>
              <a:t>提供</a:t>
            </a:r>
            <a:r>
              <a:rPr lang="en-US" altLang="zh-CN" b="1"/>
              <a:t>DDL</a:t>
            </a:r>
            <a:r>
              <a:rPr lang="zh-CN" altLang="en-US" b="1"/>
              <a:t>（</a:t>
            </a:r>
            <a:r>
              <a:rPr lang="en-US" altLang="zh-CN" b="1"/>
              <a:t>Data Define Language</a:t>
            </a:r>
            <a:r>
              <a:rPr lang="zh-CN" altLang="en-US" b="1"/>
              <a:t>数据定义语言）定义数据库的结构、包括外模式、内模式及其相互之间的映象，定义数据的完整性约束、保密限制等约束条件。</a:t>
            </a:r>
          </a:p>
          <a:p>
            <a:pPr lvl="1">
              <a:lnSpc>
                <a:spcPct val="90000"/>
              </a:lnSpc>
            </a:pPr>
            <a:r>
              <a:rPr lang="zh-CN" altLang="en-US" b="1"/>
              <a:t>定义工作是由</a:t>
            </a:r>
            <a:r>
              <a:rPr lang="en-US" altLang="zh-CN" b="1"/>
              <a:t>DBA</a:t>
            </a:r>
            <a:r>
              <a:rPr lang="zh-CN" altLang="en-US" b="1"/>
              <a:t>（数据库管理员）完成的。</a:t>
            </a:r>
          </a:p>
          <a:p>
            <a:pPr lvl="1">
              <a:lnSpc>
                <a:spcPct val="90000"/>
              </a:lnSpc>
            </a:pPr>
            <a:r>
              <a:rPr lang="zh-CN" altLang="en-US" b="1"/>
              <a:t>在</a:t>
            </a:r>
            <a:r>
              <a:rPr lang="en-US" altLang="zh-CN" b="1"/>
              <a:t>DBMS</a:t>
            </a:r>
            <a:r>
              <a:rPr lang="zh-CN" altLang="en-US" b="1"/>
              <a:t>中包括</a:t>
            </a:r>
            <a:r>
              <a:rPr lang="en-US" altLang="zh-CN" b="1"/>
              <a:t>DDL</a:t>
            </a:r>
            <a:r>
              <a:rPr lang="zh-CN" altLang="en-US" b="1"/>
              <a:t>的编译程序，它把用</a:t>
            </a:r>
            <a:r>
              <a:rPr lang="en-US" altLang="zh-CN" b="1"/>
              <a:t>DDL</a:t>
            </a:r>
            <a:r>
              <a:rPr lang="zh-CN" altLang="en-US" b="1"/>
              <a:t>编写的各种源模式编译成相应的目标模式。</a:t>
            </a:r>
          </a:p>
          <a:p>
            <a:pPr lvl="1">
              <a:lnSpc>
                <a:spcPct val="90000"/>
              </a:lnSpc>
            </a:pPr>
            <a:r>
              <a:rPr lang="zh-CN" altLang="en-US" b="1"/>
              <a:t>这些目标模式是对数据库的描述，而不是数据本身，它们是数据库的框架（即结构），并被保存在数据字典中，供以后进行数据操纵或数据控制时查阅使用。</a:t>
            </a:r>
            <a:endParaRPr lang="zh-CN" altLang="en-US"/>
          </a:p>
        </p:txBody>
      </p:sp>
    </p:spTree>
    <p:extLst>
      <p:ext uri="{BB962C8B-B14F-4D97-AF65-F5344CB8AC3E}">
        <p14:creationId xmlns:p14="http://schemas.microsoft.com/office/powerpoint/2010/main" val="7653705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99843">
                                            <p:txEl>
                                              <p:pRg st="0" end="0"/>
                                            </p:txEl>
                                          </p:spTgt>
                                        </p:tgtEl>
                                        <p:attrNameLst>
                                          <p:attrName>style.visibility</p:attrName>
                                        </p:attrNameLst>
                                      </p:cBhvr>
                                      <p:to>
                                        <p:strVal val="visible"/>
                                      </p:to>
                                    </p:set>
                                    <p:animEffect transition="in" filter="wipe(left)">
                                      <p:cBhvr>
                                        <p:cTn id="7" dur="500"/>
                                        <p:tgtEl>
                                          <p:spTgt spid="169984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699843">
                                            <p:txEl>
                                              <p:pRg st="1" end="1"/>
                                            </p:txEl>
                                          </p:spTgt>
                                        </p:tgtEl>
                                        <p:attrNameLst>
                                          <p:attrName>style.visibility</p:attrName>
                                        </p:attrNameLst>
                                      </p:cBhvr>
                                      <p:to>
                                        <p:strVal val="visible"/>
                                      </p:to>
                                    </p:set>
                                    <p:animEffect transition="in" filter="wipe(left)">
                                      <p:cBhvr>
                                        <p:cTn id="11" dur="500"/>
                                        <p:tgtEl>
                                          <p:spTgt spid="1699843">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99843">
                                            <p:txEl>
                                              <p:pRg st="2" end="2"/>
                                            </p:txEl>
                                          </p:spTgt>
                                        </p:tgtEl>
                                        <p:attrNameLst>
                                          <p:attrName>style.visibility</p:attrName>
                                        </p:attrNameLst>
                                      </p:cBhvr>
                                      <p:to>
                                        <p:strVal val="visible"/>
                                      </p:to>
                                    </p:set>
                                    <p:animEffect transition="in" filter="wipe(left)">
                                      <p:cBhvr>
                                        <p:cTn id="15" dur="500"/>
                                        <p:tgtEl>
                                          <p:spTgt spid="1699843">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99843">
                                            <p:txEl>
                                              <p:pRg st="3" end="3"/>
                                            </p:txEl>
                                          </p:spTgt>
                                        </p:tgtEl>
                                        <p:attrNameLst>
                                          <p:attrName>style.visibility</p:attrName>
                                        </p:attrNameLst>
                                      </p:cBhvr>
                                      <p:to>
                                        <p:strVal val="visible"/>
                                      </p:to>
                                    </p:set>
                                    <p:animEffect transition="in" filter="wipe(left)">
                                      <p:cBhvr>
                                        <p:cTn id="19" dur="500"/>
                                        <p:tgtEl>
                                          <p:spTgt spid="1699843">
                                            <p:txEl>
                                              <p:pRg st="3" end="3"/>
                                            </p:txEl>
                                          </p:spTgt>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699843">
                                            <p:txEl>
                                              <p:pRg st="4" end="4"/>
                                            </p:txEl>
                                          </p:spTgt>
                                        </p:tgtEl>
                                        <p:attrNameLst>
                                          <p:attrName>style.visibility</p:attrName>
                                        </p:attrNameLst>
                                      </p:cBhvr>
                                      <p:to>
                                        <p:strVal val="visible"/>
                                      </p:to>
                                    </p:set>
                                    <p:animEffect transition="in" filter="wipe(left)">
                                      <p:cBhvr>
                                        <p:cTn id="23" dur="500"/>
                                        <p:tgtEl>
                                          <p:spTgt spid="1699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B006B7A9-4CA9-4C48-AC8F-A8CD27E132D7}" type="slidenum">
              <a:rPr lang="en-US" altLang="zh-CN"/>
              <a:pPr/>
              <a:t>23</a:t>
            </a:fld>
            <a:endParaRPr lang="en-US" altLang="zh-CN"/>
          </a:p>
        </p:txBody>
      </p:sp>
      <p:sp>
        <p:nvSpPr>
          <p:cNvPr id="1698818" name="Rectangle 2"/>
          <p:cNvSpPr>
            <a:spLocks noGrp="1" noChangeArrowheads="1"/>
          </p:cNvSpPr>
          <p:nvPr>
            <p:ph type="title"/>
          </p:nvPr>
        </p:nvSpPr>
        <p:spPr>
          <a:xfrm>
            <a:off x="1331913" y="0"/>
            <a:ext cx="6624637" cy="903288"/>
          </a:xfrm>
        </p:spPr>
        <p:txBody>
          <a:bodyPr/>
          <a:lstStyle/>
          <a:p>
            <a:r>
              <a:rPr lang="zh-CN" altLang="en-US" sz="4800" b="0">
                <a:solidFill>
                  <a:schemeClr val="hlink"/>
                </a:solidFill>
                <a:effectLst>
                  <a:outerShdw blurRad="38100" dist="38100" dir="2700000" algn="tl">
                    <a:srgbClr val="C0C0C0"/>
                  </a:outerShdw>
                </a:effectLst>
              </a:rPr>
              <a:t>数据库能做什么</a:t>
            </a:r>
            <a:r>
              <a:rPr lang="en-US" altLang="zh-CN" sz="2000" b="0">
                <a:solidFill>
                  <a:schemeClr val="hlink"/>
                </a:solidFill>
                <a:effectLst>
                  <a:outerShdw blurRad="38100" dist="38100" dir="2700000" algn="tl">
                    <a:srgbClr val="C0C0C0"/>
                  </a:outerShdw>
                </a:effectLst>
              </a:rPr>
              <a:t>——</a:t>
            </a:r>
            <a:r>
              <a:rPr lang="zh-CN" altLang="en-US" sz="2000" b="0">
                <a:solidFill>
                  <a:schemeClr val="hlink"/>
                </a:solidFill>
                <a:effectLst>
                  <a:outerShdw blurRad="38100" dist="38100" dir="2700000" algn="tl">
                    <a:srgbClr val="C0C0C0"/>
                  </a:outerShdw>
                </a:effectLst>
              </a:rPr>
              <a:t>功能</a:t>
            </a:r>
          </a:p>
        </p:txBody>
      </p:sp>
      <p:sp>
        <p:nvSpPr>
          <p:cNvPr id="1698819" name="Rectangle 3"/>
          <p:cNvSpPr>
            <a:spLocks noGrp="1" noChangeArrowheads="1"/>
          </p:cNvSpPr>
          <p:nvPr>
            <p:ph type="body" idx="1"/>
          </p:nvPr>
        </p:nvSpPr>
        <p:spPr>
          <a:xfrm>
            <a:off x="323850" y="1125538"/>
            <a:ext cx="8569325" cy="4535487"/>
          </a:xfrm>
        </p:spPr>
        <p:txBody>
          <a:bodyPr/>
          <a:lstStyle/>
          <a:p>
            <a:r>
              <a:rPr lang="zh-CN" altLang="en-US" b="1" dirty="0">
                <a:solidFill>
                  <a:srgbClr val="FF0000"/>
                </a:solidFill>
              </a:rPr>
              <a:t>数据库操纵功能</a:t>
            </a:r>
          </a:p>
          <a:p>
            <a:pPr lvl="1"/>
            <a:r>
              <a:rPr lang="en-US" altLang="zh-CN" b="1" dirty="0"/>
              <a:t>DBMS</a:t>
            </a:r>
            <a:r>
              <a:rPr lang="zh-CN" altLang="en-US" b="1" dirty="0"/>
              <a:t>提供</a:t>
            </a:r>
            <a:r>
              <a:rPr lang="en-US" altLang="zh-CN" b="1" dirty="0"/>
              <a:t>DML</a:t>
            </a:r>
            <a:r>
              <a:rPr lang="zh-CN" altLang="en-US" b="1" dirty="0"/>
              <a:t>（</a:t>
            </a:r>
            <a:r>
              <a:rPr lang="en-US" altLang="zh-CN" b="1" dirty="0"/>
              <a:t>Data Manipulation Language</a:t>
            </a:r>
            <a:r>
              <a:rPr lang="zh-CN" altLang="en-US" b="1" dirty="0"/>
              <a:t>数据操纵语言）实现对数据库的操作。</a:t>
            </a:r>
          </a:p>
          <a:p>
            <a:pPr lvl="1"/>
            <a:r>
              <a:rPr lang="zh-CN" altLang="en-US" b="1" dirty="0">
                <a:solidFill>
                  <a:srgbClr val="FF0000"/>
                </a:solidFill>
              </a:rPr>
              <a:t>基本的数据操作有四种：检索、</a:t>
            </a:r>
            <a:r>
              <a:rPr lang="zh-CN" altLang="en-US" b="1" dirty="0" smtClean="0">
                <a:solidFill>
                  <a:srgbClr val="FF0000"/>
                </a:solidFill>
              </a:rPr>
              <a:t>插入、删除和</a:t>
            </a:r>
            <a:r>
              <a:rPr lang="zh-CN" altLang="en-US" b="1" dirty="0">
                <a:solidFill>
                  <a:srgbClr val="FF0000"/>
                </a:solidFill>
              </a:rPr>
              <a:t>修改。</a:t>
            </a:r>
          </a:p>
          <a:p>
            <a:pPr lvl="1"/>
            <a:r>
              <a:rPr lang="en-US" altLang="zh-CN" b="1" dirty="0"/>
              <a:t>DML</a:t>
            </a:r>
            <a:r>
              <a:rPr lang="zh-CN" altLang="en-US" b="1" dirty="0"/>
              <a:t>有两类：</a:t>
            </a:r>
          </a:p>
          <a:p>
            <a:pPr lvl="2"/>
            <a:r>
              <a:rPr lang="zh-CN" altLang="en-US" b="1" dirty="0"/>
              <a:t>一类是嵌入在宿主语言中使用，例如嵌入在</a:t>
            </a:r>
            <a:r>
              <a:rPr lang="en-US" altLang="zh-CN" b="1" dirty="0"/>
              <a:t>VB</a:t>
            </a:r>
            <a:r>
              <a:rPr lang="zh-CN" altLang="en-US" b="1" dirty="0"/>
              <a:t>、</a:t>
            </a:r>
            <a:r>
              <a:rPr lang="en-US" altLang="zh-CN" b="1" dirty="0"/>
              <a:t>C</a:t>
            </a:r>
            <a:r>
              <a:rPr lang="zh-CN" altLang="en-US" b="1" dirty="0"/>
              <a:t>等高级语言中，这类</a:t>
            </a:r>
            <a:r>
              <a:rPr lang="en-US" altLang="zh-CN" b="1" dirty="0"/>
              <a:t>DML</a:t>
            </a:r>
            <a:r>
              <a:rPr lang="zh-CN" altLang="en-US" b="1" dirty="0"/>
              <a:t>称为宿主型</a:t>
            </a:r>
            <a:r>
              <a:rPr lang="en-US" altLang="zh-CN" b="1" dirty="0"/>
              <a:t>DML</a:t>
            </a:r>
            <a:r>
              <a:rPr lang="zh-CN" altLang="en-US" b="1" dirty="0"/>
              <a:t>。</a:t>
            </a:r>
          </a:p>
          <a:p>
            <a:pPr lvl="2"/>
            <a:r>
              <a:rPr lang="zh-CN" altLang="en-US" b="1" dirty="0"/>
              <a:t>另一类是可以独立性交互使用的</a:t>
            </a:r>
            <a:r>
              <a:rPr lang="en-US" altLang="zh-CN" b="1" dirty="0"/>
              <a:t>DML</a:t>
            </a:r>
            <a:r>
              <a:rPr lang="zh-CN" altLang="en-US" b="1" dirty="0"/>
              <a:t>，称为自主型或自含型</a:t>
            </a:r>
            <a:r>
              <a:rPr lang="en-US" altLang="zh-CN" b="1" dirty="0"/>
              <a:t>DML</a:t>
            </a:r>
            <a:r>
              <a:rPr lang="zh-CN" altLang="en-US" b="1" dirty="0"/>
              <a:t>。因而</a:t>
            </a:r>
            <a:r>
              <a:rPr lang="en-US" altLang="zh-CN" b="1" dirty="0"/>
              <a:t>DBMS</a:t>
            </a:r>
            <a:r>
              <a:rPr lang="zh-CN" altLang="en-US" b="1" dirty="0"/>
              <a:t>中必须包括</a:t>
            </a:r>
            <a:r>
              <a:rPr lang="en-US" altLang="zh-CN" b="1" dirty="0"/>
              <a:t>DML</a:t>
            </a:r>
            <a:r>
              <a:rPr lang="zh-CN" altLang="en-US" b="1" dirty="0"/>
              <a:t>的编译程序或解释程序。</a:t>
            </a:r>
            <a:endParaRPr lang="zh-CN" altLang="en-US" dirty="0"/>
          </a:p>
        </p:txBody>
      </p:sp>
    </p:spTree>
    <p:extLst>
      <p:ext uri="{BB962C8B-B14F-4D97-AF65-F5344CB8AC3E}">
        <p14:creationId xmlns:p14="http://schemas.microsoft.com/office/powerpoint/2010/main" val="15244405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1698819">
                                            <p:txEl>
                                              <p:pRg st="0" end="0"/>
                                            </p:txEl>
                                          </p:spTgt>
                                        </p:tgtEl>
                                        <p:attrNameLst>
                                          <p:attrName>style.visibility</p:attrName>
                                        </p:attrNameLst>
                                      </p:cBhvr>
                                      <p:to>
                                        <p:strVal val="visible"/>
                                      </p:to>
                                    </p:set>
                                    <p:anim calcmode="lin" valueType="num">
                                      <p:cBhvr additive="base">
                                        <p:cTn id="7" dur="500" fill="hold"/>
                                        <p:tgtEl>
                                          <p:spTgt spid="16988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9881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6" fill="hold" nodeType="afterEffect">
                                  <p:stCondLst>
                                    <p:cond delay="0"/>
                                  </p:stCondLst>
                                  <p:childTnLst>
                                    <p:set>
                                      <p:cBhvr>
                                        <p:cTn id="11" dur="1" fill="hold">
                                          <p:stCondLst>
                                            <p:cond delay="0"/>
                                          </p:stCondLst>
                                        </p:cTn>
                                        <p:tgtEl>
                                          <p:spTgt spid="1698819">
                                            <p:txEl>
                                              <p:pRg st="1" end="1"/>
                                            </p:txEl>
                                          </p:spTgt>
                                        </p:tgtEl>
                                        <p:attrNameLst>
                                          <p:attrName>style.visibility</p:attrName>
                                        </p:attrNameLst>
                                      </p:cBhvr>
                                      <p:to>
                                        <p:strVal val="visible"/>
                                      </p:to>
                                    </p:set>
                                    <p:anim calcmode="lin" valueType="num">
                                      <p:cBhvr additive="base">
                                        <p:cTn id="12" dur="500" fill="hold"/>
                                        <p:tgtEl>
                                          <p:spTgt spid="1698819">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9881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6" fill="hold" nodeType="afterEffect">
                                  <p:stCondLst>
                                    <p:cond delay="0"/>
                                  </p:stCondLst>
                                  <p:childTnLst>
                                    <p:set>
                                      <p:cBhvr>
                                        <p:cTn id="16" dur="1" fill="hold">
                                          <p:stCondLst>
                                            <p:cond delay="0"/>
                                          </p:stCondLst>
                                        </p:cTn>
                                        <p:tgtEl>
                                          <p:spTgt spid="1698819">
                                            <p:txEl>
                                              <p:pRg st="2" end="2"/>
                                            </p:txEl>
                                          </p:spTgt>
                                        </p:tgtEl>
                                        <p:attrNameLst>
                                          <p:attrName>style.visibility</p:attrName>
                                        </p:attrNameLst>
                                      </p:cBhvr>
                                      <p:to>
                                        <p:strVal val="visible"/>
                                      </p:to>
                                    </p:set>
                                    <p:anim calcmode="lin" valueType="num">
                                      <p:cBhvr additive="base">
                                        <p:cTn id="17" dur="500" fill="hold"/>
                                        <p:tgtEl>
                                          <p:spTgt spid="169881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98819">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6" fill="hold" nodeType="afterEffect">
                                  <p:stCondLst>
                                    <p:cond delay="0"/>
                                  </p:stCondLst>
                                  <p:childTnLst>
                                    <p:set>
                                      <p:cBhvr>
                                        <p:cTn id="21" dur="1" fill="hold">
                                          <p:stCondLst>
                                            <p:cond delay="0"/>
                                          </p:stCondLst>
                                        </p:cTn>
                                        <p:tgtEl>
                                          <p:spTgt spid="1698819">
                                            <p:txEl>
                                              <p:pRg st="3" end="3"/>
                                            </p:txEl>
                                          </p:spTgt>
                                        </p:tgtEl>
                                        <p:attrNameLst>
                                          <p:attrName>style.visibility</p:attrName>
                                        </p:attrNameLst>
                                      </p:cBhvr>
                                      <p:to>
                                        <p:strVal val="visible"/>
                                      </p:to>
                                    </p:set>
                                    <p:anim calcmode="lin" valueType="num">
                                      <p:cBhvr additive="base">
                                        <p:cTn id="22" dur="500" fill="hold"/>
                                        <p:tgtEl>
                                          <p:spTgt spid="1698819">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698819">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6" fill="hold" nodeType="afterEffect">
                                  <p:stCondLst>
                                    <p:cond delay="0"/>
                                  </p:stCondLst>
                                  <p:childTnLst>
                                    <p:set>
                                      <p:cBhvr>
                                        <p:cTn id="26" dur="1" fill="hold">
                                          <p:stCondLst>
                                            <p:cond delay="0"/>
                                          </p:stCondLst>
                                        </p:cTn>
                                        <p:tgtEl>
                                          <p:spTgt spid="1698819">
                                            <p:txEl>
                                              <p:pRg st="4" end="4"/>
                                            </p:txEl>
                                          </p:spTgt>
                                        </p:tgtEl>
                                        <p:attrNameLst>
                                          <p:attrName>style.visibility</p:attrName>
                                        </p:attrNameLst>
                                      </p:cBhvr>
                                      <p:to>
                                        <p:strVal val="visible"/>
                                      </p:to>
                                    </p:set>
                                    <p:anim calcmode="lin" valueType="num">
                                      <p:cBhvr additive="base">
                                        <p:cTn id="27" dur="500" fill="hold"/>
                                        <p:tgtEl>
                                          <p:spTgt spid="169881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98819">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6" fill="hold" nodeType="afterEffect">
                                  <p:stCondLst>
                                    <p:cond delay="0"/>
                                  </p:stCondLst>
                                  <p:childTnLst>
                                    <p:set>
                                      <p:cBhvr>
                                        <p:cTn id="31" dur="1" fill="hold">
                                          <p:stCondLst>
                                            <p:cond delay="0"/>
                                          </p:stCondLst>
                                        </p:cTn>
                                        <p:tgtEl>
                                          <p:spTgt spid="1698819">
                                            <p:txEl>
                                              <p:pRg st="5" end="5"/>
                                            </p:txEl>
                                          </p:spTgt>
                                        </p:tgtEl>
                                        <p:attrNameLst>
                                          <p:attrName>style.visibility</p:attrName>
                                        </p:attrNameLst>
                                      </p:cBhvr>
                                      <p:to>
                                        <p:strVal val="visible"/>
                                      </p:to>
                                    </p:set>
                                    <p:anim calcmode="lin" valueType="num">
                                      <p:cBhvr additive="base">
                                        <p:cTn id="32" dur="500" fill="hold"/>
                                        <p:tgtEl>
                                          <p:spTgt spid="1698819">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988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141A641A-DAB0-4D73-8AA5-2617E2EA8541}" type="slidenum">
              <a:rPr lang="en-US" altLang="zh-CN"/>
              <a:pPr/>
              <a:t>24</a:t>
            </a:fld>
            <a:endParaRPr lang="en-US" altLang="zh-CN"/>
          </a:p>
        </p:txBody>
      </p:sp>
      <p:sp>
        <p:nvSpPr>
          <p:cNvPr id="1697794" name="Rectangle 2"/>
          <p:cNvSpPr>
            <a:spLocks noGrp="1" noChangeArrowheads="1"/>
          </p:cNvSpPr>
          <p:nvPr>
            <p:ph type="title"/>
          </p:nvPr>
        </p:nvSpPr>
        <p:spPr>
          <a:xfrm>
            <a:off x="1331913" y="0"/>
            <a:ext cx="6624637" cy="903288"/>
          </a:xfrm>
        </p:spPr>
        <p:txBody>
          <a:bodyPr/>
          <a:lstStyle/>
          <a:p>
            <a:r>
              <a:rPr lang="zh-CN" altLang="en-US" sz="4800" b="0">
                <a:solidFill>
                  <a:schemeClr val="hlink"/>
                </a:solidFill>
                <a:effectLst>
                  <a:outerShdw blurRad="38100" dist="38100" dir="2700000" algn="tl">
                    <a:srgbClr val="C0C0C0"/>
                  </a:outerShdw>
                </a:effectLst>
              </a:rPr>
              <a:t>数据库能做什么</a:t>
            </a:r>
            <a:r>
              <a:rPr lang="en-US" altLang="zh-CN" sz="2000" b="0">
                <a:solidFill>
                  <a:schemeClr val="hlink"/>
                </a:solidFill>
                <a:effectLst>
                  <a:outerShdw blurRad="38100" dist="38100" dir="2700000" algn="tl">
                    <a:srgbClr val="C0C0C0"/>
                  </a:outerShdw>
                </a:effectLst>
              </a:rPr>
              <a:t>——</a:t>
            </a:r>
            <a:r>
              <a:rPr lang="zh-CN" altLang="en-US" sz="2000" b="0">
                <a:solidFill>
                  <a:schemeClr val="hlink"/>
                </a:solidFill>
                <a:effectLst>
                  <a:outerShdw blurRad="38100" dist="38100" dir="2700000" algn="tl">
                    <a:srgbClr val="C0C0C0"/>
                  </a:outerShdw>
                </a:effectLst>
              </a:rPr>
              <a:t>功能</a:t>
            </a:r>
          </a:p>
        </p:txBody>
      </p:sp>
      <p:sp>
        <p:nvSpPr>
          <p:cNvPr id="1697795" name="Rectangle 3"/>
          <p:cNvSpPr>
            <a:spLocks noGrp="1" noChangeArrowheads="1"/>
          </p:cNvSpPr>
          <p:nvPr>
            <p:ph type="body" idx="1"/>
          </p:nvPr>
        </p:nvSpPr>
        <p:spPr>
          <a:xfrm>
            <a:off x="323850" y="1125538"/>
            <a:ext cx="8351838" cy="4895850"/>
          </a:xfrm>
        </p:spPr>
        <p:txBody>
          <a:bodyPr/>
          <a:lstStyle/>
          <a:p>
            <a:pPr>
              <a:lnSpc>
                <a:spcPct val="80000"/>
              </a:lnSpc>
            </a:pPr>
            <a:r>
              <a:rPr lang="zh-CN" altLang="en-US" sz="2600" b="1"/>
              <a:t>数据库运行控制功能</a:t>
            </a:r>
          </a:p>
          <a:p>
            <a:pPr lvl="1">
              <a:lnSpc>
                <a:spcPct val="80000"/>
              </a:lnSpc>
            </a:pPr>
            <a:r>
              <a:rPr lang="zh-CN" altLang="en-US" sz="2200" b="1"/>
              <a:t>数据安全性控制</a:t>
            </a:r>
          </a:p>
          <a:p>
            <a:pPr lvl="2">
              <a:lnSpc>
                <a:spcPct val="80000"/>
              </a:lnSpc>
            </a:pPr>
            <a:r>
              <a:rPr lang="zh-CN" altLang="en-US" sz="2100" b="1"/>
              <a:t>是对数据库的一种保护，它的作用是防止被未授权的用户存取数据库中的数据。</a:t>
            </a:r>
          </a:p>
          <a:p>
            <a:pPr lvl="1">
              <a:lnSpc>
                <a:spcPct val="80000"/>
              </a:lnSpc>
            </a:pPr>
            <a:r>
              <a:rPr lang="zh-CN" altLang="en-US" sz="2200" b="1"/>
              <a:t>数据完整性控制</a:t>
            </a:r>
          </a:p>
          <a:p>
            <a:pPr lvl="2">
              <a:lnSpc>
                <a:spcPct val="80000"/>
              </a:lnSpc>
            </a:pPr>
            <a:r>
              <a:rPr lang="zh-CN" altLang="en-US" sz="2100" b="1"/>
              <a:t>是</a:t>
            </a:r>
            <a:r>
              <a:rPr lang="en-US" altLang="zh-CN" sz="2100" b="1"/>
              <a:t>DBMS</a:t>
            </a:r>
            <a:r>
              <a:rPr lang="zh-CN" altLang="en-US" sz="2100" b="1"/>
              <a:t>对数据库提供保护的另一个重要方面。完整性是数据的准确性和一致性的程度。</a:t>
            </a:r>
          </a:p>
          <a:p>
            <a:pPr lvl="1">
              <a:lnSpc>
                <a:spcPct val="80000"/>
              </a:lnSpc>
            </a:pPr>
            <a:r>
              <a:rPr lang="zh-CN" altLang="en-US" sz="2200" b="1"/>
              <a:t>多用户环境下的并发控制</a:t>
            </a:r>
          </a:p>
          <a:p>
            <a:pPr lvl="2">
              <a:lnSpc>
                <a:spcPct val="80000"/>
              </a:lnSpc>
            </a:pPr>
            <a:r>
              <a:rPr lang="zh-CN" altLang="en-US" sz="2100" b="1"/>
              <a:t>是</a:t>
            </a:r>
            <a:r>
              <a:rPr lang="en-US" altLang="zh-CN" sz="2100" b="1"/>
              <a:t>DBMS</a:t>
            </a:r>
            <a:r>
              <a:rPr lang="zh-CN" altLang="en-US" sz="2100" b="1"/>
              <a:t>的第三类控制机制。并发控制机构能正确处理好多用户、多任务环境下的并发操作。</a:t>
            </a:r>
          </a:p>
          <a:p>
            <a:pPr lvl="1">
              <a:lnSpc>
                <a:spcPct val="80000"/>
              </a:lnSpc>
            </a:pPr>
            <a:r>
              <a:rPr lang="zh-CN" altLang="en-US" sz="2200" b="1"/>
              <a:t>和数据库的恢复。</a:t>
            </a:r>
          </a:p>
          <a:p>
            <a:pPr lvl="2">
              <a:lnSpc>
                <a:spcPct val="80000"/>
              </a:lnSpc>
            </a:pPr>
            <a:r>
              <a:rPr lang="zh-CN" altLang="en-US" sz="2100" b="1"/>
              <a:t> </a:t>
            </a:r>
            <a:r>
              <a:rPr lang="en-US" altLang="zh-CN" sz="2100" b="1"/>
              <a:t>DBMS</a:t>
            </a:r>
            <a:r>
              <a:rPr lang="zh-CN" altLang="en-US" sz="2100" b="1"/>
              <a:t>的恢复机构就有能力把数据库从被破坏的、不正确的状态，恢复至以前某个正确的状态。</a:t>
            </a:r>
          </a:p>
          <a:p>
            <a:pPr lvl="1">
              <a:lnSpc>
                <a:spcPct val="80000"/>
              </a:lnSpc>
            </a:pPr>
            <a:r>
              <a:rPr lang="en-US" altLang="zh-CN" sz="2200" b="1"/>
              <a:t>DBMS</a:t>
            </a:r>
            <a:r>
              <a:rPr lang="zh-CN" altLang="en-US" sz="2200" b="1"/>
              <a:t>其他控制功能还有系统缓冲区的管理以及数据存储的某些自适应调节机制等。</a:t>
            </a:r>
          </a:p>
        </p:txBody>
      </p:sp>
    </p:spTree>
    <p:extLst>
      <p:ext uri="{BB962C8B-B14F-4D97-AF65-F5344CB8AC3E}">
        <p14:creationId xmlns:p14="http://schemas.microsoft.com/office/powerpoint/2010/main" val="28039424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697795">
                                            <p:txEl>
                                              <p:pRg st="0" end="0"/>
                                            </p:txEl>
                                          </p:spTgt>
                                        </p:tgtEl>
                                        <p:attrNameLst>
                                          <p:attrName>style.visibility</p:attrName>
                                        </p:attrNameLst>
                                      </p:cBhvr>
                                      <p:to>
                                        <p:strVal val="visible"/>
                                      </p:to>
                                    </p:set>
                                    <p:animEffect transition="in" filter="wipe(right)">
                                      <p:cBhvr>
                                        <p:cTn id="7" dur="500"/>
                                        <p:tgtEl>
                                          <p:spTgt spid="1697795">
                                            <p:txEl>
                                              <p:pRg st="0" end="0"/>
                                            </p:txEl>
                                          </p:spTgt>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697795">
                                            <p:txEl>
                                              <p:pRg st="1" end="1"/>
                                            </p:txEl>
                                          </p:spTgt>
                                        </p:tgtEl>
                                        <p:attrNameLst>
                                          <p:attrName>style.visibility</p:attrName>
                                        </p:attrNameLst>
                                      </p:cBhvr>
                                      <p:to>
                                        <p:strVal val="visible"/>
                                      </p:to>
                                    </p:set>
                                    <p:animEffect transition="in" filter="wipe(right)">
                                      <p:cBhvr>
                                        <p:cTn id="11" dur="500"/>
                                        <p:tgtEl>
                                          <p:spTgt spid="1697795">
                                            <p:txEl>
                                              <p:pRg st="1" end="1"/>
                                            </p:txEl>
                                          </p:spTgt>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1697795">
                                            <p:txEl>
                                              <p:pRg st="2" end="2"/>
                                            </p:txEl>
                                          </p:spTgt>
                                        </p:tgtEl>
                                        <p:attrNameLst>
                                          <p:attrName>style.visibility</p:attrName>
                                        </p:attrNameLst>
                                      </p:cBhvr>
                                      <p:to>
                                        <p:strVal val="visible"/>
                                      </p:to>
                                    </p:set>
                                    <p:animEffect transition="in" filter="wipe(right)">
                                      <p:cBhvr>
                                        <p:cTn id="15" dur="500"/>
                                        <p:tgtEl>
                                          <p:spTgt spid="1697795">
                                            <p:txEl>
                                              <p:pRg st="2" end="2"/>
                                            </p:txEl>
                                          </p:spTgt>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1697795">
                                            <p:txEl>
                                              <p:pRg st="3" end="3"/>
                                            </p:txEl>
                                          </p:spTgt>
                                        </p:tgtEl>
                                        <p:attrNameLst>
                                          <p:attrName>style.visibility</p:attrName>
                                        </p:attrNameLst>
                                      </p:cBhvr>
                                      <p:to>
                                        <p:strVal val="visible"/>
                                      </p:to>
                                    </p:set>
                                    <p:animEffect transition="in" filter="wipe(right)">
                                      <p:cBhvr>
                                        <p:cTn id="19" dur="500"/>
                                        <p:tgtEl>
                                          <p:spTgt spid="1697795">
                                            <p:txEl>
                                              <p:pRg st="3" end="3"/>
                                            </p:txEl>
                                          </p:spTgt>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1697795">
                                            <p:txEl>
                                              <p:pRg st="4" end="4"/>
                                            </p:txEl>
                                          </p:spTgt>
                                        </p:tgtEl>
                                        <p:attrNameLst>
                                          <p:attrName>style.visibility</p:attrName>
                                        </p:attrNameLst>
                                      </p:cBhvr>
                                      <p:to>
                                        <p:strVal val="visible"/>
                                      </p:to>
                                    </p:set>
                                    <p:animEffect transition="in" filter="wipe(right)">
                                      <p:cBhvr>
                                        <p:cTn id="23" dur="500"/>
                                        <p:tgtEl>
                                          <p:spTgt spid="1697795">
                                            <p:txEl>
                                              <p:pRg st="4" end="4"/>
                                            </p:txEl>
                                          </p:spTgt>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697795">
                                            <p:txEl>
                                              <p:pRg st="5" end="5"/>
                                            </p:txEl>
                                          </p:spTgt>
                                        </p:tgtEl>
                                        <p:attrNameLst>
                                          <p:attrName>style.visibility</p:attrName>
                                        </p:attrNameLst>
                                      </p:cBhvr>
                                      <p:to>
                                        <p:strVal val="visible"/>
                                      </p:to>
                                    </p:set>
                                    <p:animEffect transition="in" filter="wipe(right)">
                                      <p:cBhvr>
                                        <p:cTn id="27" dur="500"/>
                                        <p:tgtEl>
                                          <p:spTgt spid="1697795">
                                            <p:txEl>
                                              <p:pRg st="5" end="5"/>
                                            </p:txEl>
                                          </p:spTgt>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1697795">
                                            <p:txEl>
                                              <p:pRg st="6" end="6"/>
                                            </p:txEl>
                                          </p:spTgt>
                                        </p:tgtEl>
                                        <p:attrNameLst>
                                          <p:attrName>style.visibility</p:attrName>
                                        </p:attrNameLst>
                                      </p:cBhvr>
                                      <p:to>
                                        <p:strVal val="visible"/>
                                      </p:to>
                                    </p:set>
                                    <p:animEffect transition="in" filter="wipe(right)">
                                      <p:cBhvr>
                                        <p:cTn id="31" dur="500"/>
                                        <p:tgtEl>
                                          <p:spTgt spid="1697795">
                                            <p:txEl>
                                              <p:pRg st="6" end="6"/>
                                            </p:txEl>
                                          </p:spTgt>
                                        </p:tgtEl>
                                      </p:cBhvr>
                                    </p:animEffect>
                                  </p:childTnLst>
                                </p:cTn>
                              </p:par>
                            </p:childTnLst>
                          </p:cTn>
                        </p:par>
                        <p:par>
                          <p:cTn id="32" fill="hold" nodeType="afterGroup">
                            <p:stCondLst>
                              <p:cond delay="3500"/>
                            </p:stCondLst>
                            <p:childTnLst>
                              <p:par>
                                <p:cTn id="33" presetID="22" presetClass="entr" presetSubtype="2" fill="hold" nodeType="afterEffect">
                                  <p:stCondLst>
                                    <p:cond delay="0"/>
                                  </p:stCondLst>
                                  <p:childTnLst>
                                    <p:set>
                                      <p:cBhvr>
                                        <p:cTn id="34" dur="1" fill="hold">
                                          <p:stCondLst>
                                            <p:cond delay="0"/>
                                          </p:stCondLst>
                                        </p:cTn>
                                        <p:tgtEl>
                                          <p:spTgt spid="1697795">
                                            <p:txEl>
                                              <p:pRg st="7" end="7"/>
                                            </p:txEl>
                                          </p:spTgt>
                                        </p:tgtEl>
                                        <p:attrNameLst>
                                          <p:attrName>style.visibility</p:attrName>
                                        </p:attrNameLst>
                                      </p:cBhvr>
                                      <p:to>
                                        <p:strVal val="visible"/>
                                      </p:to>
                                    </p:set>
                                    <p:animEffect transition="in" filter="wipe(right)">
                                      <p:cBhvr>
                                        <p:cTn id="35" dur="500"/>
                                        <p:tgtEl>
                                          <p:spTgt spid="1697795">
                                            <p:txEl>
                                              <p:pRg st="7" end="7"/>
                                            </p:txEl>
                                          </p:spTgt>
                                        </p:tgtEl>
                                      </p:cBhvr>
                                    </p:animEffect>
                                  </p:childTnLst>
                                </p:cTn>
                              </p:par>
                            </p:childTnLst>
                          </p:cTn>
                        </p:par>
                        <p:par>
                          <p:cTn id="36" fill="hold" nodeType="afterGroup">
                            <p:stCondLst>
                              <p:cond delay="4000"/>
                            </p:stCondLst>
                            <p:childTnLst>
                              <p:par>
                                <p:cTn id="37" presetID="22" presetClass="entr" presetSubtype="2" fill="hold" nodeType="afterEffect">
                                  <p:stCondLst>
                                    <p:cond delay="0"/>
                                  </p:stCondLst>
                                  <p:childTnLst>
                                    <p:set>
                                      <p:cBhvr>
                                        <p:cTn id="38" dur="1" fill="hold">
                                          <p:stCondLst>
                                            <p:cond delay="0"/>
                                          </p:stCondLst>
                                        </p:cTn>
                                        <p:tgtEl>
                                          <p:spTgt spid="1697795">
                                            <p:txEl>
                                              <p:pRg st="8" end="8"/>
                                            </p:txEl>
                                          </p:spTgt>
                                        </p:tgtEl>
                                        <p:attrNameLst>
                                          <p:attrName>style.visibility</p:attrName>
                                        </p:attrNameLst>
                                      </p:cBhvr>
                                      <p:to>
                                        <p:strVal val="visible"/>
                                      </p:to>
                                    </p:set>
                                    <p:animEffect transition="in" filter="wipe(right)">
                                      <p:cBhvr>
                                        <p:cTn id="39" dur="500"/>
                                        <p:tgtEl>
                                          <p:spTgt spid="1697795">
                                            <p:txEl>
                                              <p:pRg st="8" end="8"/>
                                            </p:txEl>
                                          </p:spTgt>
                                        </p:tgtEl>
                                      </p:cBhvr>
                                    </p:animEffect>
                                  </p:childTnLst>
                                </p:cTn>
                              </p:par>
                            </p:childTnLst>
                          </p:cTn>
                        </p:par>
                        <p:par>
                          <p:cTn id="40" fill="hold" nodeType="afterGroup">
                            <p:stCondLst>
                              <p:cond delay="4500"/>
                            </p:stCondLst>
                            <p:childTnLst>
                              <p:par>
                                <p:cTn id="41" presetID="22" presetClass="entr" presetSubtype="2" fill="hold" nodeType="afterEffect">
                                  <p:stCondLst>
                                    <p:cond delay="0"/>
                                  </p:stCondLst>
                                  <p:childTnLst>
                                    <p:set>
                                      <p:cBhvr>
                                        <p:cTn id="42" dur="1" fill="hold">
                                          <p:stCondLst>
                                            <p:cond delay="0"/>
                                          </p:stCondLst>
                                        </p:cTn>
                                        <p:tgtEl>
                                          <p:spTgt spid="1697795">
                                            <p:txEl>
                                              <p:pRg st="9" end="9"/>
                                            </p:txEl>
                                          </p:spTgt>
                                        </p:tgtEl>
                                        <p:attrNameLst>
                                          <p:attrName>style.visibility</p:attrName>
                                        </p:attrNameLst>
                                      </p:cBhvr>
                                      <p:to>
                                        <p:strVal val="visible"/>
                                      </p:to>
                                    </p:set>
                                    <p:animEffect transition="in" filter="wipe(right)">
                                      <p:cBhvr>
                                        <p:cTn id="43" dur="500"/>
                                        <p:tgtEl>
                                          <p:spTgt spid="16977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1BE77D81-8EAB-4374-B7DA-17D7E72E1561}" type="slidenum">
              <a:rPr lang="en-US" altLang="zh-CN"/>
              <a:pPr/>
              <a:t>25</a:t>
            </a:fld>
            <a:endParaRPr lang="en-US" altLang="zh-CN"/>
          </a:p>
        </p:txBody>
      </p:sp>
      <p:sp>
        <p:nvSpPr>
          <p:cNvPr id="1696770" name="Rectangle 2"/>
          <p:cNvSpPr>
            <a:spLocks noGrp="1" noChangeArrowheads="1"/>
          </p:cNvSpPr>
          <p:nvPr>
            <p:ph type="title"/>
          </p:nvPr>
        </p:nvSpPr>
        <p:spPr>
          <a:xfrm>
            <a:off x="1331913" y="0"/>
            <a:ext cx="6624637" cy="903288"/>
          </a:xfrm>
        </p:spPr>
        <p:txBody>
          <a:bodyPr/>
          <a:lstStyle/>
          <a:p>
            <a:r>
              <a:rPr lang="zh-CN" altLang="en-US" sz="4800" b="0">
                <a:solidFill>
                  <a:schemeClr val="hlink"/>
                </a:solidFill>
                <a:effectLst>
                  <a:outerShdw blurRad="38100" dist="38100" dir="2700000" algn="tl">
                    <a:srgbClr val="C0C0C0"/>
                  </a:outerShdw>
                </a:effectLst>
              </a:rPr>
              <a:t>数据库能做什么</a:t>
            </a:r>
            <a:r>
              <a:rPr lang="en-US" altLang="zh-CN" sz="2000" b="0">
                <a:solidFill>
                  <a:schemeClr val="hlink"/>
                </a:solidFill>
                <a:effectLst>
                  <a:outerShdw blurRad="38100" dist="38100" dir="2700000" algn="tl">
                    <a:srgbClr val="C0C0C0"/>
                  </a:outerShdw>
                </a:effectLst>
              </a:rPr>
              <a:t>——</a:t>
            </a:r>
            <a:r>
              <a:rPr lang="zh-CN" altLang="en-US" sz="2000" b="0">
                <a:solidFill>
                  <a:schemeClr val="hlink"/>
                </a:solidFill>
                <a:effectLst>
                  <a:outerShdw blurRad="38100" dist="38100" dir="2700000" algn="tl">
                    <a:srgbClr val="C0C0C0"/>
                  </a:outerShdw>
                </a:effectLst>
              </a:rPr>
              <a:t>功能</a:t>
            </a:r>
          </a:p>
        </p:txBody>
      </p:sp>
      <p:sp>
        <p:nvSpPr>
          <p:cNvPr id="1696771" name="Rectangle 3"/>
          <p:cNvSpPr>
            <a:spLocks noGrp="1" noChangeArrowheads="1"/>
          </p:cNvSpPr>
          <p:nvPr>
            <p:ph type="body" idx="1"/>
          </p:nvPr>
        </p:nvSpPr>
        <p:spPr>
          <a:xfrm>
            <a:off x="323850" y="1341438"/>
            <a:ext cx="8135938" cy="4535487"/>
          </a:xfrm>
        </p:spPr>
        <p:txBody>
          <a:bodyPr/>
          <a:lstStyle/>
          <a:p>
            <a:r>
              <a:rPr lang="zh-CN" altLang="en-US" b="1"/>
              <a:t>数据库的维护功能</a:t>
            </a:r>
          </a:p>
          <a:p>
            <a:pPr lvl="1"/>
            <a:r>
              <a:rPr lang="zh-CN" altLang="en-US" b="1"/>
              <a:t>这一部分包括数据库的初始数据的载入、转换功能、数据库的转储功能、数据库的重组织功能和性能监视、分析功能等。</a:t>
            </a:r>
          </a:p>
          <a:p>
            <a:pPr lvl="1"/>
            <a:r>
              <a:rPr lang="zh-CN" altLang="en-US" b="1"/>
              <a:t>这些功能大都由各个实用程序来完成。例如装配程序（装配数据库）、重组程序（重新组织数据库）、日志程序（用于更新操作和数据库的恢复）和统计分析程序等。</a:t>
            </a:r>
            <a:endParaRPr lang="zh-CN" altLang="en-US"/>
          </a:p>
        </p:txBody>
      </p:sp>
    </p:spTree>
    <p:extLst>
      <p:ext uri="{BB962C8B-B14F-4D97-AF65-F5344CB8AC3E}">
        <p14:creationId xmlns:p14="http://schemas.microsoft.com/office/powerpoint/2010/main" val="2927324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696771">
                                            <p:txEl>
                                              <p:pRg st="0" end="0"/>
                                            </p:txEl>
                                          </p:spTgt>
                                        </p:tgtEl>
                                        <p:attrNameLst>
                                          <p:attrName>style.visibility</p:attrName>
                                        </p:attrNameLst>
                                      </p:cBhvr>
                                      <p:to>
                                        <p:strVal val="visible"/>
                                      </p:to>
                                    </p:set>
                                    <p:anim calcmode="lin" valueType="num">
                                      <p:cBhvr>
                                        <p:cTn id="7" dur="500" fill="hold"/>
                                        <p:tgtEl>
                                          <p:spTgt spid="16967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96771">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696771">
                                            <p:txEl>
                                              <p:pRg st="1" end="1"/>
                                            </p:txEl>
                                          </p:spTgt>
                                        </p:tgtEl>
                                        <p:attrNameLst>
                                          <p:attrName>style.visibility</p:attrName>
                                        </p:attrNameLst>
                                      </p:cBhvr>
                                      <p:to>
                                        <p:strVal val="visible"/>
                                      </p:to>
                                    </p:set>
                                    <p:anim calcmode="lin" valueType="num">
                                      <p:cBhvr>
                                        <p:cTn id="12" dur="500" fill="hold"/>
                                        <p:tgtEl>
                                          <p:spTgt spid="169677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696771">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696771">
                                            <p:txEl>
                                              <p:pRg st="2" end="2"/>
                                            </p:txEl>
                                          </p:spTgt>
                                        </p:tgtEl>
                                        <p:attrNameLst>
                                          <p:attrName>style.visibility</p:attrName>
                                        </p:attrNameLst>
                                      </p:cBhvr>
                                      <p:to>
                                        <p:strVal val="visible"/>
                                      </p:to>
                                    </p:set>
                                    <p:anim calcmode="lin" valueType="num">
                                      <p:cBhvr>
                                        <p:cTn id="17" dur="500" fill="hold"/>
                                        <p:tgtEl>
                                          <p:spTgt spid="169677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69677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E91C2D3C-8E36-4700-B51D-462F2D30091A}" type="slidenum">
              <a:rPr lang="en-US" altLang="zh-CN"/>
              <a:pPr/>
              <a:t>26</a:t>
            </a:fld>
            <a:endParaRPr lang="en-US" altLang="zh-CN"/>
          </a:p>
        </p:txBody>
      </p:sp>
      <p:sp>
        <p:nvSpPr>
          <p:cNvPr id="1695746" name="Rectangle 2"/>
          <p:cNvSpPr>
            <a:spLocks noGrp="1" noChangeArrowheads="1"/>
          </p:cNvSpPr>
          <p:nvPr>
            <p:ph type="title"/>
          </p:nvPr>
        </p:nvSpPr>
        <p:spPr>
          <a:xfrm>
            <a:off x="1331913" y="0"/>
            <a:ext cx="6624637" cy="903288"/>
          </a:xfrm>
        </p:spPr>
        <p:txBody>
          <a:bodyPr/>
          <a:lstStyle/>
          <a:p>
            <a:r>
              <a:rPr lang="zh-CN" altLang="en-US" sz="4800" b="0">
                <a:solidFill>
                  <a:schemeClr val="hlink"/>
                </a:solidFill>
                <a:effectLst>
                  <a:outerShdw blurRad="38100" dist="38100" dir="2700000" algn="tl">
                    <a:srgbClr val="C0C0C0"/>
                  </a:outerShdw>
                </a:effectLst>
              </a:rPr>
              <a:t>数据库能做什么</a:t>
            </a:r>
            <a:r>
              <a:rPr lang="en-US" altLang="zh-CN" sz="2000" b="0">
                <a:solidFill>
                  <a:schemeClr val="hlink"/>
                </a:solidFill>
                <a:effectLst>
                  <a:outerShdw blurRad="38100" dist="38100" dir="2700000" algn="tl">
                    <a:srgbClr val="C0C0C0"/>
                  </a:outerShdw>
                </a:effectLst>
              </a:rPr>
              <a:t>——</a:t>
            </a:r>
            <a:r>
              <a:rPr lang="zh-CN" altLang="en-US" sz="2000" b="0">
                <a:solidFill>
                  <a:schemeClr val="hlink"/>
                </a:solidFill>
                <a:effectLst>
                  <a:outerShdw blurRad="38100" dist="38100" dir="2700000" algn="tl">
                    <a:srgbClr val="C0C0C0"/>
                  </a:outerShdw>
                </a:effectLst>
              </a:rPr>
              <a:t>功能</a:t>
            </a:r>
          </a:p>
        </p:txBody>
      </p:sp>
      <p:sp>
        <p:nvSpPr>
          <p:cNvPr id="1695747" name="Rectangle 3"/>
          <p:cNvSpPr>
            <a:spLocks noGrp="1" noChangeArrowheads="1"/>
          </p:cNvSpPr>
          <p:nvPr>
            <p:ph type="body" idx="1"/>
          </p:nvPr>
        </p:nvSpPr>
        <p:spPr>
          <a:xfrm>
            <a:off x="539750" y="1557338"/>
            <a:ext cx="8280400" cy="3816350"/>
          </a:xfrm>
        </p:spPr>
        <p:txBody>
          <a:bodyPr/>
          <a:lstStyle/>
          <a:p>
            <a:r>
              <a:rPr lang="zh-CN" altLang="en-US" b="1"/>
              <a:t>数据库组织、存储和管理功能</a:t>
            </a:r>
          </a:p>
          <a:p>
            <a:pPr lvl="1"/>
            <a:r>
              <a:rPr lang="zh-CN" altLang="en-US" b="1"/>
              <a:t>在数据的组织与存取方面，有文件读写与维护程序、存取路径（如索引）管理程序、缓冲区管理程序（包括缓冲区读、写和淘汰模块），这些程序负责维护数据库的数据和存取路径，提供数据在外围储存设备上的物理组织与存取方法。</a:t>
            </a:r>
          </a:p>
        </p:txBody>
      </p:sp>
    </p:spTree>
    <p:extLst>
      <p:ext uri="{BB962C8B-B14F-4D97-AF65-F5344CB8AC3E}">
        <p14:creationId xmlns:p14="http://schemas.microsoft.com/office/powerpoint/2010/main" val="23504806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695747">
                                            <p:txEl>
                                              <p:pRg st="0" end="0"/>
                                            </p:txEl>
                                          </p:spTgt>
                                        </p:tgtEl>
                                        <p:attrNameLst>
                                          <p:attrName>style.visibility</p:attrName>
                                        </p:attrNameLst>
                                      </p:cBhvr>
                                      <p:to>
                                        <p:strVal val="visible"/>
                                      </p:to>
                                    </p:set>
                                    <p:anim calcmode="lin" valueType="num">
                                      <p:cBhvr>
                                        <p:cTn id="7" dur="1000" fill="hold"/>
                                        <p:tgtEl>
                                          <p:spTgt spid="169574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6957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95747">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695747">
                                            <p:txEl>
                                              <p:pRg st="1" end="1"/>
                                            </p:txEl>
                                          </p:spTgt>
                                        </p:tgtEl>
                                        <p:attrNameLst>
                                          <p:attrName>style.visibility</p:attrName>
                                        </p:attrNameLst>
                                      </p:cBhvr>
                                      <p:to>
                                        <p:strVal val="visible"/>
                                      </p:to>
                                    </p:set>
                                    <p:anim calcmode="lin" valueType="num">
                                      <p:cBhvr>
                                        <p:cTn id="13" dur="1000" fill="hold"/>
                                        <p:tgtEl>
                                          <p:spTgt spid="1695747">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169574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695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C137C258-E644-4DA0-9273-E0EF9BD537D3}" type="slidenum">
              <a:rPr lang="en-US" altLang="zh-CN"/>
              <a:pPr/>
              <a:t>27</a:t>
            </a:fld>
            <a:endParaRPr lang="en-US" altLang="zh-CN"/>
          </a:p>
        </p:txBody>
      </p:sp>
      <p:sp>
        <p:nvSpPr>
          <p:cNvPr id="1700866" name="Rectangle 2"/>
          <p:cNvSpPr>
            <a:spLocks noGrp="1" noChangeArrowheads="1"/>
          </p:cNvSpPr>
          <p:nvPr>
            <p:ph type="title"/>
          </p:nvPr>
        </p:nvSpPr>
        <p:spPr>
          <a:xfrm>
            <a:off x="1331913" y="0"/>
            <a:ext cx="6624637" cy="903288"/>
          </a:xfrm>
        </p:spPr>
        <p:txBody>
          <a:bodyPr/>
          <a:lstStyle/>
          <a:p>
            <a:r>
              <a:rPr lang="zh-CN" altLang="en-US" sz="4800" b="0">
                <a:solidFill>
                  <a:schemeClr val="hlink"/>
                </a:solidFill>
                <a:effectLst>
                  <a:outerShdw blurRad="38100" dist="38100" dir="2700000" algn="tl">
                    <a:srgbClr val="C0C0C0"/>
                  </a:outerShdw>
                </a:effectLst>
              </a:rPr>
              <a:t>数据库能做什么</a:t>
            </a:r>
            <a:r>
              <a:rPr lang="en-US" altLang="zh-CN" sz="2000" b="0">
                <a:solidFill>
                  <a:schemeClr val="hlink"/>
                </a:solidFill>
                <a:effectLst>
                  <a:outerShdw blurRad="38100" dist="38100" dir="2700000" algn="tl">
                    <a:srgbClr val="C0C0C0"/>
                  </a:outerShdw>
                </a:effectLst>
              </a:rPr>
              <a:t>——</a:t>
            </a:r>
            <a:r>
              <a:rPr lang="zh-CN" altLang="en-US" sz="2000" b="0">
                <a:solidFill>
                  <a:schemeClr val="hlink"/>
                </a:solidFill>
                <a:effectLst>
                  <a:outerShdw blurRad="38100" dist="38100" dir="2700000" algn="tl">
                    <a:srgbClr val="C0C0C0"/>
                  </a:outerShdw>
                </a:effectLst>
              </a:rPr>
              <a:t>功能</a:t>
            </a:r>
          </a:p>
        </p:txBody>
      </p:sp>
      <p:sp>
        <p:nvSpPr>
          <p:cNvPr id="1700867" name="Rectangle 3"/>
          <p:cNvSpPr>
            <a:spLocks noGrp="1" noChangeArrowheads="1"/>
          </p:cNvSpPr>
          <p:nvPr>
            <p:ph type="body" idx="1"/>
          </p:nvPr>
        </p:nvSpPr>
        <p:spPr>
          <a:xfrm>
            <a:off x="323850" y="1125538"/>
            <a:ext cx="8640763" cy="4535487"/>
          </a:xfrm>
        </p:spPr>
        <p:txBody>
          <a:bodyPr/>
          <a:lstStyle/>
          <a:p>
            <a:r>
              <a:rPr lang="zh-CN" altLang="en-US" b="1"/>
              <a:t>数据通讯功能</a:t>
            </a:r>
          </a:p>
          <a:p>
            <a:pPr lvl="1"/>
            <a:r>
              <a:rPr lang="en-US" altLang="zh-CN" b="1"/>
              <a:t>DBMS</a:t>
            </a:r>
            <a:r>
              <a:rPr lang="zh-CN" altLang="en-US" b="1"/>
              <a:t>提供与通讯软件接口或集成功能。</a:t>
            </a:r>
          </a:p>
          <a:p>
            <a:pPr lvl="1"/>
            <a:r>
              <a:rPr lang="zh-CN" altLang="en-US" b="1"/>
              <a:t>除了集中式的数据库体系结构，用户对数据库的访问都是通过网络与</a:t>
            </a:r>
            <a:r>
              <a:rPr lang="en-US" altLang="zh-CN" b="1"/>
              <a:t>DBMS</a:t>
            </a:r>
            <a:r>
              <a:rPr lang="zh-CN" altLang="en-US" b="1"/>
              <a:t>主机进行通信的。</a:t>
            </a:r>
          </a:p>
          <a:p>
            <a:pPr lvl="1"/>
            <a:r>
              <a:rPr lang="zh-CN" altLang="en-US" b="1"/>
              <a:t>无论那种情况，</a:t>
            </a:r>
            <a:r>
              <a:rPr lang="en-US" altLang="zh-CN" b="1"/>
              <a:t>DBMS</a:t>
            </a:r>
            <a:r>
              <a:rPr lang="zh-CN" altLang="en-US" b="1"/>
              <a:t>将访问请求作为通信消息接受，并且以同样的方式进行回复。</a:t>
            </a:r>
          </a:p>
          <a:p>
            <a:pPr lvl="1"/>
            <a:r>
              <a:rPr lang="zh-CN" altLang="en-US" b="1"/>
              <a:t>所有这些转换都是通过数据通信管理器（</a:t>
            </a:r>
            <a:r>
              <a:rPr lang="en-US" altLang="zh-CN" b="1"/>
              <a:t>Data Communication Manager</a:t>
            </a:r>
            <a:r>
              <a:rPr lang="zh-CN" altLang="en-US" b="1"/>
              <a:t>，</a:t>
            </a:r>
            <a:r>
              <a:rPr lang="en-US" altLang="zh-CN" b="1"/>
              <a:t>DCM</a:t>
            </a:r>
            <a:r>
              <a:rPr lang="zh-CN" altLang="en-US" b="1"/>
              <a:t>）处理的。</a:t>
            </a:r>
          </a:p>
          <a:p>
            <a:pPr lvl="1"/>
            <a:r>
              <a:rPr lang="zh-CN" altLang="en-US" b="1"/>
              <a:t>尽管</a:t>
            </a:r>
            <a:r>
              <a:rPr lang="en-US" altLang="zh-CN" b="1"/>
              <a:t>DCM</a:t>
            </a:r>
            <a:r>
              <a:rPr lang="zh-CN" altLang="en-US" b="1"/>
              <a:t>不属于</a:t>
            </a:r>
            <a:r>
              <a:rPr lang="en-US" altLang="zh-CN" b="1"/>
              <a:t>DBMS</a:t>
            </a:r>
            <a:r>
              <a:rPr lang="zh-CN" altLang="en-US" b="1"/>
              <a:t>的组件，但必须能够实现两者的对接或集成。</a:t>
            </a:r>
          </a:p>
        </p:txBody>
      </p:sp>
    </p:spTree>
    <p:extLst>
      <p:ext uri="{BB962C8B-B14F-4D97-AF65-F5344CB8AC3E}">
        <p14:creationId xmlns:p14="http://schemas.microsoft.com/office/powerpoint/2010/main" val="129018424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1700867">
                                            <p:txEl>
                                              <p:pRg st="0" end="0"/>
                                            </p:txEl>
                                          </p:spTgt>
                                        </p:tgtEl>
                                        <p:attrNameLst>
                                          <p:attrName>style.visibility</p:attrName>
                                        </p:attrNameLst>
                                      </p:cBhvr>
                                      <p:to>
                                        <p:strVal val="visible"/>
                                      </p:to>
                                    </p:set>
                                    <p:animEffect transition="in" filter="barn(outVertical)">
                                      <p:cBhvr>
                                        <p:cTn id="7" dur="500"/>
                                        <p:tgtEl>
                                          <p:spTgt spid="1700867">
                                            <p:txEl>
                                              <p:pRg st="0" end="0"/>
                                            </p:txEl>
                                          </p:spTgt>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1700867">
                                            <p:txEl>
                                              <p:pRg st="1" end="1"/>
                                            </p:txEl>
                                          </p:spTgt>
                                        </p:tgtEl>
                                        <p:attrNameLst>
                                          <p:attrName>style.visibility</p:attrName>
                                        </p:attrNameLst>
                                      </p:cBhvr>
                                      <p:to>
                                        <p:strVal val="visible"/>
                                      </p:to>
                                    </p:set>
                                    <p:animEffect transition="in" filter="barn(outVertical)">
                                      <p:cBhvr>
                                        <p:cTn id="11" dur="500"/>
                                        <p:tgtEl>
                                          <p:spTgt spid="1700867">
                                            <p:txEl>
                                              <p:pRg st="1" end="1"/>
                                            </p:txEl>
                                          </p:spTgt>
                                        </p:tgtEl>
                                      </p:cBhvr>
                                    </p:animEffect>
                                  </p:childTnLst>
                                </p:cTn>
                              </p:par>
                            </p:childTnLst>
                          </p:cTn>
                        </p:par>
                        <p:par>
                          <p:cTn id="12" fill="hold" nodeType="afterGroup">
                            <p:stCondLst>
                              <p:cond delay="1000"/>
                            </p:stCondLst>
                            <p:childTnLst>
                              <p:par>
                                <p:cTn id="13" presetID="16" presetClass="entr" presetSubtype="37" fill="hold" nodeType="afterEffect">
                                  <p:stCondLst>
                                    <p:cond delay="0"/>
                                  </p:stCondLst>
                                  <p:childTnLst>
                                    <p:set>
                                      <p:cBhvr>
                                        <p:cTn id="14" dur="1" fill="hold">
                                          <p:stCondLst>
                                            <p:cond delay="0"/>
                                          </p:stCondLst>
                                        </p:cTn>
                                        <p:tgtEl>
                                          <p:spTgt spid="1700867">
                                            <p:txEl>
                                              <p:pRg st="2" end="2"/>
                                            </p:txEl>
                                          </p:spTgt>
                                        </p:tgtEl>
                                        <p:attrNameLst>
                                          <p:attrName>style.visibility</p:attrName>
                                        </p:attrNameLst>
                                      </p:cBhvr>
                                      <p:to>
                                        <p:strVal val="visible"/>
                                      </p:to>
                                    </p:set>
                                    <p:animEffect transition="in" filter="barn(outVertical)">
                                      <p:cBhvr>
                                        <p:cTn id="15" dur="500"/>
                                        <p:tgtEl>
                                          <p:spTgt spid="1700867">
                                            <p:txEl>
                                              <p:pRg st="2" end="2"/>
                                            </p:txEl>
                                          </p:spTgt>
                                        </p:tgtEl>
                                      </p:cBhvr>
                                    </p:animEffect>
                                  </p:childTnLst>
                                </p:cTn>
                              </p:par>
                            </p:childTnLst>
                          </p:cTn>
                        </p:par>
                        <p:par>
                          <p:cTn id="16" fill="hold" nodeType="afterGroup">
                            <p:stCondLst>
                              <p:cond delay="1500"/>
                            </p:stCondLst>
                            <p:childTnLst>
                              <p:par>
                                <p:cTn id="17" presetID="16" presetClass="entr" presetSubtype="37" fill="hold" nodeType="afterEffect">
                                  <p:stCondLst>
                                    <p:cond delay="0"/>
                                  </p:stCondLst>
                                  <p:childTnLst>
                                    <p:set>
                                      <p:cBhvr>
                                        <p:cTn id="18" dur="1" fill="hold">
                                          <p:stCondLst>
                                            <p:cond delay="0"/>
                                          </p:stCondLst>
                                        </p:cTn>
                                        <p:tgtEl>
                                          <p:spTgt spid="1700867">
                                            <p:txEl>
                                              <p:pRg st="3" end="3"/>
                                            </p:txEl>
                                          </p:spTgt>
                                        </p:tgtEl>
                                        <p:attrNameLst>
                                          <p:attrName>style.visibility</p:attrName>
                                        </p:attrNameLst>
                                      </p:cBhvr>
                                      <p:to>
                                        <p:strVal val="visible"/>
                                      </p:to>
                                    </p:set>
                                    <p:animEffect transition="in" filter="barn(outVertical)">
                                      <p:cBhvr>
                                        <p:cTn id="19" dur="500"/>
                                        <p:tgtEl>
                                          <p:spTgt spid="1700867">
                                            <p:txEl>
                                              <p:pRg st="3" end="3"/>
                                            </p:txEl>
                                          </p:spTgt>
                                        </p:tgtEl>
                                      </p:cBhvr>
                                    </p:animEffect>
                                  </p:childTnLst>
                                </p:cTn>
                              </p:par>
                            </p:childTnLst>
                          </p:cTn>
                        </p:par>
                        <p:par>
                          <p:cTn id="20" fill="hold" nodeType="afterGroup">
                            <p:stCondLst>
                              <p:cond delay="2000"/>
                            </p:stCondLst>
                            <p:childTnLst>
                              <p:par>
                                <p:cTn id="21" presetID="16" presetClass="entr" presetSubtype="37" fill="hold" nodeType="afterEffect">
                                  <p:stCondLst>
                                    <p:cond delay="0"/>
                                  </p:stCondLst>
                                  <p:childTnLst>
                                    <p:set>
                                      <p:cBhvr>
                                        <p:cTn id="22" dur="1" fill="hold">
                                          <p:stCondLst>
                                            <p:cond delay="0"/>
                                          </p:stCondLst>
                                        </p:cTn>
                                        <p:tgtEl>
                                          <p:spTgt spid="1700867">
                                            <p:txEl>
                                              <p:pRg st="4" end="4"/>
                                            </p:txEl>
                                          </p:spTgt>
                                        </p:tgtEl>
                                        <p:attrNameLst>
                                          <p:attrName>style.visibility</p:attrName>
                                        </p:attrNameLst>
                                      </p:cBhvr>
                                      <p:to>
                                        <p:strVal val="visible"/>
                                      </p:to>
                                    </p:set>
                                    <p:animEffect transition="in" filter="barn(outVertical)">
                                      <p:cBhvr>
                                        <p:cTn id="23" dur="500"/>
                                        <p:tgtEl>
                                          <p:spTgt spid="1700867">
                                            <p:txEl>
                                              <p:pRg st="4" end="4"/>
                                            </p:txEl>
                                          </p:spTgt>
                                        </p:tgtEl>
                                      </p:cBhvr>
                                    </p:animEffect>
                                  </p:childTnLst>
                                </p:cTn>
                              </p:par>
                            </p:childTnLst>
                          </p:cTn>
                        </p:par>
                        <p:par>
                          <p:cTn id="24" fill="hold" nodeType="afterGroup">
                            <p:stCondLst>
                              <p:cond delay="2500"/>
                            </p:stCondLst>
                            <p:childTnLst>
                              <p:par>
                                <p:cTn id="25" presetID="16" presetClass="entr" presetSubtype="37" fill="hold" nodeType="afterEffect">
                                  <p:stCondLst>
                                    <p:cond delay="0"/>
                                  </p:stCondLst>
                                  <p:childTnLst>
                                    <p:set>
                                      <p:cBhvr>
                                        <p:cTn id="26" dur="1" fill="hold">
                                          <p:stCondLst>
                                            <p:cond delay="0"/>
                                          </p:stCondLst>
                                        </p:cTn>
                                        <p:tgtEl>
                                          <p:spTgt spid="1700867">
                                            <p:txEl>
                                              <p:pRg st="5" end="5"/>
                                            </p:txEl>
                                          </p:spTgt>
                                        </p:tgtEl>
                                        <p:attrNameLst>
                                          <p:attrName>style.visibility</p:attrName>
                                        </p:attrNameLst>
                                      </p:cBhvr>
                                      <p:to>
                                        <p:strVal val="visible"/>
                                      </p:to>
                                    </p:set>
                                    <p:animEffect transition="in" filter="barn(outVertical)">
                                      <p:cBhvr>
                                        <p:cTn id="27" dur="500"/>
                                        <p:tgtEl>
                                          <p:spTgt spid="1700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24ED9871-8ADD-45CD-9C2D-B361BD633315}" type="slidenum">
              <a:rPr lang="en-US" altLang="zh-CN"/>
              <a:pPr/>
              <a:t>28</a:t>
            </a:fld>
            <a:endParaRPr lang="en-US" altLang="zh-CN"/>
          </a:p>
        </p:txBody>
      </p:sp>
      <p:sp>
        <p:nvSpPr>
          <p:cNvPr id="1669122" name="Rectangle 2"/>
          <p:cNvSpPr>
            <a:spLocks noGrp="1" noChangeArrowheads="1"/>
          </p:cNvSpPr>
          <p:nvPr>
            <p:ph type="subTitle" idx="1"/>
          </p:nvPr>
        </p:nvSpPr>
        <p:spPr>
          <a:xfrm>
            <a:off x="395288" y="2924175"/>
            <a:ext cx="6480175" cy="2952750"/>
          </a:xfrm>
        </p:spPr>
        <p:txBody>
          <a:bodyPr/>
          <a:lstStyle/>
          <a:p>
            <a:pPr algn="l">
              <a:lnSpc>
                <a:spcPct val="90000"/>
              </a:lnSpc>
              <a:buFont typeface="Wingdings" pitchFamily="2" charset="2"/>
              <a:buChar char="l"/>
            </a:pPr>
            <a:r>
              <a:rPr lang="zh-CN" altLang="en-US" sz="2800" b="1" dirty="0" smtClean="0">
                <a:effectLst>
                  <a:outerShdw blurRad="38100" dist="38100" dir="2700000" algn="tl">
                    <a:srgbClr val="C0C0C0"/>
                  </a:outerShdw>
                </a:effectLst>
                <a:hlinkClick r:id="rId2" action="ppaction://hlinksldjump"/>
              </a:rPr>
              <a:t>导引关键字</a:t>
            </a:r>
            <a:endParaRPr lang="zh-CN" altLang="en-US" sz="2800" b="1" dirty="0">
              <a:effectLst>
                <a:outerShdw blurRad="38100" dist="38100" dir="2700000" algn="tl">
                  <a:srgbClr val="C0C0C0"/>
                </a:outerShdw>
              </a:effectLst>
            </a:endParaRPr>
          </a:p>
          <a:p>
            <a:pPr algn="l">
              <a:lnSpc>
                <a:spcPct val="90000"/>
              </a:lnSpc>
              <a:buFont typeface="Wingdings" pitchFamily="2" charset="2"/>
              <a:buChar char="l"/>
            </a:pPr>
            <a:r>
              <a:rPr lang="zh-CN" altLang="en-US" sz="2800" b="1" dirty="0">
                <a:effectLst>
                  <a:outerShdw blurRad="38100" dist="38100" dir="2700000" algn="tl">
                    <a:srgbClr val="C0C0C0"/>
                  </a:outerShdw>
                </a:effectLst>
                <a:hlinkClick r:id="rId3" action="ppaction://hlinksldjump"/>
              </a:rPr>
              <a:t>什么是数据库</a:t>
            </a:r>
            <a:r>
              <a:rPr lang="zh-CN" altLang="en-US" sz="2800" dirty="0">
                <a:hlinkClick r:id="rId3" action="ppaction://hlinksldjump"/>
              </a:rPr>
              <a:t>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hlinkClick r:id="rId4" action="ppaction://hlinksldjump"/>
              </a:rPr>
              <a:t>数据库能做什么</a:t>
            </a:r>
            <a:r>
              <a:rPr lang="zh-CN" altLang="en-US" sz="2800" dirty="0">
                <a:hlinkClick r:id="rId4" action="ppaction://hlinksldjump"/>
              </a:rPr>
              <a:t>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solidFill>
                  <a:schemeClr val="accent2"/>
                </a:solidFill>
                <a:effectLst>
                  <a:outerShdw blurRad="38100" dist="38100" dir="2700000" algn="tl">
                    <a:srgbClr val="C0C0C0"/>
                  </a:outerShdw>
                </a:effectLst>
              </a:rPr>
              <a:t>数据库结构与数据库设计</a:t>
            </a:r>
            <a:r>
              <a:rPr lang="zh-CN" altLang="en-US" sz="2800" dirty="0"/>
              <a:t>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hlinkClick r:id="rId5" action="ppaction://hlinksldjump"/>
              </a:rPr>
              <a:t>主流网络数据库产品简介</a:t>
            </a:r>
            <a:r>
              <a:rPr lang="zh-CN" altLang="en-US" sz="2800" dirty="0">
                <a:hlinkClick r:id="rId5" action="ppaction://hlinksldjump"/>
              </a:rPr>
              <a:t> </a:t>
            </a:r>
            <a:endParaRPr lang="zh-CN" altLang="en-US" sz="2800" dirty="0"/>
          </a:p>
          <a:p>
            <a:pPr algn="l">
              <a:lnSpc>
                <a:spcPct val="90000"/>
              </a:lnSpc>
              <a:buFont typeface="Wingdings" pitchFamily="2" charset="2"/>
              <a:buChar char="l"/>
            </a:pPr>
            <a:r>
              <a:rPr lang="zh-CN" altLang="en-US" sz="2800" b="1" dirty="0">
                <a:effectLst>
                  <a:outerShdw blurRad="38100" dist="38100" dir="2700000" algn="tl">
                    <a:srgbClr val="C0C0C0"/>
                  </a:outerShdw>
                </a:effectLst>
                <a:hlinkClick r:id="rId6" action="ppaction://hlinksldjump"/>
              </a:rPr>
              <a:t>数据库技术应用新趋势</a:t>
            </a:r>
            <a:r>
              <a:rPr lang="zh-CN" altLang="en-US" sz="2800" dirty="0">
                <a:hlinkClick r:id="rId6" action="ppaction://hlinksldjump"/>
              </a:rPr>
              <a:t> </a:t>
            </a:r>
            <a:endParaRPr lang="zh-CN" altLang="en-US" sz="2800" dirty="0"/>
          </a:p>
        </p:txBody>
      </p:sp>
      <p:sp>
        <p:nvSpPr>
          <p:cNvPr id="1669123" name="Text Box 3" descr="OOOPIC_vipvip_20080918214459585784a2fb4d9263105"/>
          <p:cNvSpPr txBox="1">
            <a:spLocks noChangeArrowheads="1"/>
          </p:cNvSpPr>
          <p:nvPr/>
        </p:nvSpPr>
        <p:spPr bwMode="auto">
          <a:xfrm>
            <a:off x="2771775" y="1052513"/>
            <a:ext cx="6372225" cy="914400"/>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5400" dirty="0" smtClean="0">
                <a:solidFill>
                  <a:schemeClr val="tx2"/>
                </a:solidFill>
                <a:latin typeface="华文琥珀" pitchFamily="2" charset="-122"/>
                <a:ea typeface="华文琥珀" pitchFamily="2" charset="-122"/>
              </a:rPr>
              <a:t>第</a:t>
            </a:r>
            <a:r>
              <a:rPr lang="en-US" altLang="zh-CN" sz="5400" dirty="0" smtClean="0">
                <a:solidFill>
                  <a:schemeClr val="tx2"/>
                </a:solidFill>
                <a:latin typeface="华文琥珀" pitchFamily="2" charset="-122"/>
                <a:ea typeface="华文琥珀" pitchFamily="2" charset="-122"/>
              </a:rPr>
              <a:t>5</a:t>
            </a:r>
            <a:r>
              <a:rPr lang="zh-CN" altLang="en-US" sz="5400" dirty="0" smtClean="0">
                <a:solidFill>
                  <a:schemeClr val="tx2"/>
                </a:solidFill>
                <a:latin typeface="华文琥珀" pitchFamily="2" charset="-122"/>
                <a:ea typeface="华文琥珀" pitchFamily="2" charset="-122"/>
              </a:rPr>
              <a:t>章 数据库</a:t>
            </a:r>
            <a:r>
              <a:rPr lang="zh-CN" altLang="en-US" sz="5400" dirty="0">
                <a:solidFill>
                  <a:schemeClr val="tx2"/>
                </a:solidFill>
                <a:latin typeface="华文琥珀" pitchFamily="2" charset="-122"/>
                <a:ea typeface="华文琥珀" pitchFamily="2" charset="-122"/>
              </a:rPr>
              <a:t>技术</a:t>
            </a:r>
          </a:p>
        </p:txBody>
      </p:sp>
    </p:spTree>
    <p:extLst>
      <p:ext uri="{BB962C8B-B14F-4D97-AF65-F5344CB8AC3E}">
        <p14:creationId xmlns:p14="http://schemas.microsoft.com/office/powerpoint/2010/main" val="3663080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1669122">
                                            <p:txEl>
                                              <p:pRg st="3" end="3"/>
                                            </p:txEl>
                                          </p:spTgt>
                                        </p:tgtEl>
                                        <p:attrNameLst>
                                          <p:attrName>ppt_x</p:attrName>
                                          <p:attrName>ppt_y</p:attrName>
                                        </p:attrNameLst>
                                      </p:cBhvr>
                                    </p:animMotion>
                                    <p:animRot by="1500000">
                                      <p:cBhvr>
                                        <p:cTn id="7" dur="125" fill="hold">
                                          <p:stCondLst>
                                            <p:cond delay="0"/>
                                          </p:stCondLst>
                                        </p:cTn>
                                        <p:tgtEl>
                                          <p:spTgt spid="1669122">
                                            <p:txEl>
                                              <p:pRg st="3" end="3"/>
                                            </p:txEl>
                                          </p:spTgt>
                                        </p:tgtEl>
                                        <p:attrNameLst>
                                          <p:attrName>r</p:attrName>
                                        </p:attrNameLst>
                                      </p:cBhvr>
                                    </p:animRot>
                                    <p:animRot by="-1500000">
                                      <p:cBhvr>
                                        <p:cTn id="8" dur="125" fill="hold">
                                          <p:stCondLst>
                                            <p:cond delay="125"/>
                                          </p:stCondLst>
                                        </p:cTn>
                                        <p:tgtEl>
                                          <p:spTgt spid="1669122">
                                            <p:txEl>
                                              <p:pRg st="3" end="3"/>
                                            </p:txEl>
                                          </p:spTgt>
                                        </p:tgtEl>
                                        <p:attrNameLst>
                                          <p:attrName>r</p:attrName>
                                        </p:attrNameLst>
                                      </p:cBhvr>
                                    </p:animRot>
                                    <p:animRot by="-1500000">
                                      <p:cBhvr>
                                        <p:cTn id="9" dur="125" fill="hold">
                                          <p:stCondLst>
                                            <p:cond delay="250"/>
                                          </p:stCondLst>
                                        </p:cTn>
                                        <p:tgtEl>
                                          <p:spTgt spid="1669122">
                                            <p:txEl>
                                              <p:pRg st="3" end="3"/>
                                            </p:txEl>
                                          </p:spTgt>
                                        </p:tgtEl>
                                        <p:attrNameLst>
                                          <p:attrName>r</p:attrName>
                                        </p:attrNameLst>
                                      </p:cBhvr>
                                    </p:animRot>
                                    <p:animRot by="1500000">
                                      <p:cBhvr>
                                        <p:cTn id="10" dur="125" fill="hold">
                                          <p:stCondLst>
                                            <p:cond delay="375"/>
                                          </p:stCondLst>
                                        </p:cTn>
                                        <p:tgtEl>
                                          <p:spTgt spid="1669122">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27D162B0-157A-4F53-9EDD-BE6EDAA4E4D9}" type="slidenum">
              <a:rPr lang="en-US" altLang="zh-CN"/>
              <a:pPr/>
              <a:t>29</a:t>
            </a:fld>
            <a:endParaRPr lang="en-US" altLang="zh-CN"/>
          </a:p>
        </p:txBody>
      </p:sp>
      <p:sp>
        <p:nvSpPr>
          <p:cNvPr id="1705986" name="Rectangle 2"/>
          <p:cNvSpPr>
            <a:spLocks noGrp="1" noChangeArrowheads="1"/>
          </p:cNvSpPr>
          <p:nvPr>
            <p:ph type="title"/>
          </p:nvPr>
        </p:nvSpPr>
        <p:spPr>
          <a:xfrm>
            <a:off x="1331913" y="0"/>
            <a:ext cx="6624637" cy="903288"/>
          </a:xfrm>
        </p:spPr>
        <p:txBody>
          <a:bodyPr/>
          <a:lstStyle/>
          <a:p>
            <a:r>
              <a:rPr lang="zh-CN" altLang="en-US" sz="3600" b="0">
                <a:solidFill>
                  <a:schemeClr val="hlink"/>
                </a:solidFill>
                <a:effectLst>
                  <a:outerShdw blurRad="38100" dist="38100" dir="2700000" algn="tl">
                    <a:srgbClr val="C0C0C0"/>
                  </a:outerShdw>
                </a:effectLst>
              </a:rPr>
              <a:t>数据库结构与数据库设计</a:t>
            </a:r>
          </a:p>
        </p:txBody>
      </p:sp>
      <p:sp>
        <p:nvSpPr>
          <p:cNvPr id="1705987" name="Rectangle 3"/>
          <p:cNvSpPr>
            <a:spLocks noGrp="1" noChangeArrowheads="1"/>
          </p:cNvSpPr>
          <p:nvPr>
            <p:ph type="body" idx="1"/>
          </p:nvPr>
        </p:nvSpPr>
        <p:spPr>
          <a:xfrm>
            <a:off x="395288" y="1773238"/>
            <a:ext cx="8424862" cy="3313112"/>
          </a:xfrm>
        </p:spPr>
        <p:txBody>
          <a:bodyPr/>
          <a:lstStyle/>
          <a:p>
            <a:pPr>
              <a:buFont typeface="Wingdings" pitchFamily="2" charset="2"/>
              <a:buNone/>
            </a:pPr>
            <a:r>
              <a:rPr lang="en-US" altLang="zh-CN" b="1"/>
              <a:t>          </a:t>
            </a:r>
            <a:r>
              <a:rPr lang="zh-CN" altLang="en-US" b="1"/>
              <a:t>数据库中的数据是通过特定的数据结构进行组织和关联的。数据模型本身表示一种组织，它提供基本的概念和表示方法 ，使得数据库设计人员和最终用户能明白无误地交流他们对组织数据的理解。</a:t>
            </a:r>
          </a:p>
        </p:txBody>
      </p:sp>
    </p:spTree>
    <p:extLst>
      <p:ext uri="{BB962C8B-B14F-4D97-AF65-F5344CB8AC3E}">
        <p14:creationId xmlns:p14="http://schemas.microsoft.com/office/powerpoint/2010/main" val="29691606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705987">
                                            <p:txEl>
                                              <p:pRg st="0" end="0"/>
                                            </p:txEl>
                                          </p:spTgt>
                                        </p:tgtEl>
                                        <p:attrNameLst>
                                          <p:attrName>style.visibility</p:attrName>
                                        </p:attrNameLst>
                                      </p:cBhvr>
                                      <p:to>
                                        <p:strVal val="visible"/>
                                      </p:to>
                                    </p:set>
                                    <p:anim calcmode="lin" valueType="num">
                                      <p:cBhvr>
                                        <p:cTn id="7" dur="1000" fill="hold"/>
                                        <p:tgtEl>
                                          <p:spTgt spid="170598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7059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705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7E13A5FF-B5F2-4F68-B6A8-51616952919A}" type="slidenum">
              <a:rPr lang="en-US" altLang="zh-CN"/>
              <a:pPr/>
              <a:t>3</a:t>
            </a:fld>
            <a:endParaRPr lang="en-US" altLang="zh-CN"/>
          </a:p>
        </p:txBody>
      </p:sp>
      <p:sp>
        <p:nvSpPr>
          <p:cNvPr id="1760258" name="Rectangle 2"/>
          <p:cNvSpPr>
            <a:spLocks noGrp="1" noChangeArrowheads="1"/>
          </p:cNvSpPr>
          <p:nvPr>
            <p:ph type="title"/>
          </p:nvPr>
        </p:nvSpPr>
        <p:spPr>
          <a:xfrm>
            <a:off x="1835150" y="260350"/>
            <a:ext cx="5184775" cy="642938"/>
          </a:xfrm>
        </p:spPr>
        <p:txBody>
          <a:bodyPr/>
          <a:lstStyle/>
          <a:p>
            <a:r>
              <a:rPr lang="zh-CN" altLang="en-US"/>
              <a:t>引导关键字</a:t>
            </a:r>
          </a:p>
        </p:txBody>
      </p:sp>
      <p:sp>
        <p:nvSpPr>
          <p:cNvPr id="1760259" name="Rectangle 3"/>
          <p:cNvSpPr>
            <a:spLocks noGrp="1" noChangeArrowheads="1"/>
          </p:cNvSpPr>
          <p:nvPr>
            <p:ph type="body" idx="1"/>
          </p:nvPr>
        </p:nvSpPr>
        <p:spPr>
          <a:xfrm>
            <a:off x="179388" y="1196975"/>
            <a:ext cx="8785225" cy="4391025"/>
          </a:xfrm>
        </p:spPr>
        <p:txBody>
          <a:bodyPr/>
          <a:lstStyle/>
          <a:p>
            <a:pPr>
              <a:lnSpc>
                <a:spcPct val="90000"/>
              </a:lnSpc>
            </a:pPr>
            <a:r>
              <a:rPr lang="zh-CN" altLang="en-US" b="1"/>
              <a:t>数据、信息、信息处理</a:t>
            </a:r>
          </a:p>
          <a:p>
            <a:pPr>
              <a:lnSpc>
                <a:spcPct val="90000"/>
              </a:lnSpc>
            </a:pPr>
            <a:r>
              <a:rPr lang="zh-CN" altLang="en-US" b="1"/>
              <a:t>数据管理技术发展</a:t>
            </a:r>
          </a:p>
          <a:p>
            <a:pPr>
              <a:lnSpc>
                <a:spcPct val="90000"/>
              </a:lnSpc>
            </a:pPr>
            <a:r>
              <a:rPr lang="zh-CN" altLang="en-US" b="1"/>
              <a:t>数据库系统</a:t>
            </a:r>
            <a:r>
              <a:rPr lang="en-US" altLang="zh-CN" b="1"/>
              <a:t>DBS </a:t>
            </a:r>
          </a:p>
          <a:p>
            <a:pPr>
              <a:lnSpc>
                <a:spcPct val="90000"/>
              </a:lnSpc>
            </a:pPr>
            <a:r>
              <a:rPr lang="zh-CN" altLang="en-US" b="1"/>
              <a:t>数据库</a:t>
            </a:r>
            <a:r>
              <a:rPr lang="en-US" altLang="zh-CN" b="1"/>
              <a:t>DB </a:t>
            </a:r>
          </a:p>
          <a:p>
            <a:pPr>
              <a:lnSpc>
                <a:spcPct val="90000"/>
              </a:lnSpc>
            </a:pPr>
            <a:r>
              <a:rPr lang="zh-CN" altLang="en-US" b="1"/>
              <a:t>数据库管理系统</a:t>
            </a:r>
            <a:r>
              <a:rPr lang="en-US" altLang="zh-CN" b="1"/>
              <a:t>DBMS</a:t>
            </a:r>
          </a:p>
          <a:p>
            <a:pPr>
              <a:lnSpc>
                <a:spcPct val="90000"/>
              </a:lnSpc>
            </a:pPr>
            <a:r>
              <a:rPr lang="zh-CN" altLang="en-US" b="1"/>
              <a:t>关系表、 </a:t>
            </a:r>
            <a:r>
              <a:rPr lang="en-US" altLang="zh-CN" b="1"/>
              <a:t>E-R</a:t>
            </a:r>
            <a:r>
              <a:rPr lang="zh-CN" altLang="en-US" b="1"/>
              <a:t>实体联系模型</a:t>
            </a:r>
          </a:p>
          <a:p>
            <a:pPr>
              <a:lnSpc>
                <a:spcPct val="90000"/>
              </a:lnSpc>
            </a:pPr>
            <a:r>
              <a:rPr lang="zh-CN" altLang="en-US" b="1"/>
              <a:t>数据库设计</a:t>
            </a:r>
          </a:p>
          <a:p>
            <a:pPr>
              <a:lnSpc>
                <a:spcPct val="90000"/>
              </a:lnSpc>
            </a:pPr>
            <a:r>
              <a:rPr lang="zh-CN" altLang="en-US" b="1"/>
              <a:t>常用数据库系列产品</a:t>
            </a:r>
          </a:p>
        </p:txBody>
      </p:sp>
      <p:pic>
        <p:nvPicPr>
          <p:cNvPr id="1760260" name="Picture 4" descr="A915C6F3B8424A37A0DA3B793FFD17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3860800"/>
            <a:ext cx="1727200" cy="172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36221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760259">
                                            <p:txEl>
                                              <p:pRg st="0" end="0"/>
                                            </p:txEl>
                                          </p:spTgt>
                                        </p:tgtEl>
                                        <p:attrNameLst>
                                          <p:attrName>style.visibility</p:attrName>
                                        </p:attrNameLst>
                                      </p:cBhvr>
                                      <p:to>
                                        <p:strVal val="visible"/>
                                      </p:to>
                                    </p:set>
                                    <p:anim calcmode="lin" valueType="num">
                                      <p:cBhvr>
                                        <p:cTn id="7" dur="500" fill="hold"/>
                                        <p:tgtEl>
                                          <p:spTgt spid="1760259">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1760259">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1760259">
                                            <p:txEl>
                                              <p:pRg st="0" end="0"/>
                                            </p:txEl>
                                          </p:spTgt>
                                        </p:tgtEl>
                                      </p:cBhvr>
                                    </p:animEffect>
                                  </p:childTnLst>
                                </p:cTn>
                              </p:par>
                            </p:childTnLst>
                          </p:cTn>
                        </p:par>
                        <p:par>
                          <p:cTn id="10" fill="hold" nodeType="afterGroup">
                            <p:stCondLst>
                              <p:cond delay="500"/>
                            </p:stCondLst>
                            <p:childTnLst>
                              <p:par>
                                <p:cTn id="11" presetID="50" presetClass="entr" presetSubtype="0" decel="100000" fill="hold" nodeType="afterEffect">
                                  <p:stCondLst>
                                    <p:cond delay="0"/>
                                  </p:stCondLst>
                                  <p:childTnLst>
                                    <p:set>
                                      <p:cBhvr>
                                        <p:cTn id="12" dur="1" fill="hold">
                                          <p:stCondLst>
                                            <p:cond delay="0"/>
                                          </p:stCondLst>
                                        </p:cTn>
                                        <p:tgtEl>
                                          <p:spTgt spid="1760259">
                                            <p:txEl>
                                              <p:pRg st="1" end="1"/>
                                            </p:txEl>
                                          </p:spTgt>
                                        </p:tgtEl>
                                        <p:attrNameLst>
                                          <p:attrName>style.visibility</p:attrName>
                                        </p:attrNameLst>
                                      </p:cBhvr>
                                      <p:to>
                                        <p:strVal val="visible"/>
                                      </p:to>
                                    </p:set>
                                    <p:anim calcmode="lin" valueType="num">
                                      <p:cBhvr>
                                        <p:cTn id="13" dur="500" fill="hold"/>
                                        <p:tgtEl>
                                          <p:spTgt spid="1760259">
                                            <p:txEl>
                                              <p:pRg st="1" end="1"/>
                                            </p:txEl>
                                          </p:spTgt>
                                        </p:tgtEl>
                                        <p:attrNameLst>
                                          <p:attrName>ppt_w</p:attrName>
                                        </p:attrNameLst>
                                      </p:cBhvr>
                                      <p:tavLst>
                                        <p:tav tm="0">
                                          <p:val>
                                            <p:strVal val="#ppt_w+.3"/>
                                          </p:val>
                                        </p:tav>
                                        <p:tav tm="100000">
                                          <p:val>
                                            <p:strVal val="#ppt_w"/>
                                          </p:val>
                                        </p:tav>
                                      </p:tavLst>
                                    </p:anim>
                                    <p:anim calcmode="lin" valueType="num">
                                      <p:cBhvr>
                                        <p:cTn id="14" dur="500" fill="hold"/>
                                        <p:tgtEl>
                                          <p:spTgt spid="1760259">
                                            <p:txEl>
                                              <p:pRg st="1" end="1"/>
                                            </p:txEl>
                                          </p:spTgt>
                                        </p:tgtEl>
                                        <p:attrNameLst>
                                          <p:attrName>ppt_h</p:attrName>
                                        </p:attrNameLst>
                                      </p:cBhvr>
                                      <p:tavLst>
                                        <p:tav tm="0">
                                          <p:val>
                                            <p:strVal val="#ppt_h"/>
                                          </p:val>
                                        </p:tav>
                                        <p:tav tm="100000">
                                          <p:val>
                                            <p:strVal val="#ppt_h"/>
                                          </p:val>
                                        </p:tav>
                                      </p:tavLst>
                                    </p:anim>
                                    <p:animEffect transition="in" filter="fade">
                                      <p:cBhvr>
                                        <p:cTn id="15" dur="500"/>
                                        <p:tgtEl>
                                          <p:spTgt spid="1760259">
                                            <p:txEl>
                                              <p:pRg st="1" end="1"/>
                                            </p:txEl>
                                          </p:spTgt>
                                        </p:tgtEl>
                                      </p:cBhvr>
                                    </p:animEffect>
                                  </p:childTnLst>
                                </p:cTn>
                              </p:par>
                            </p:childTnLst>
                          </p:cTn>
                        </p:par>
                        <p:par>
                          <p:cTn id="16" fill="hold" nodeType="afterGroup">
                            <p:stCondLst>
                              <p:cond delay="1000"/>
                            </p:stCondLst>
                            <p:childTnLst>
                              <p:par>
                                <p:cTn id="17" presetID="50" presetClass="entr" presetSubtype="0" decel="100000" fill="hold" nodeType="afterEffect">
                                  <p:stCondLst>
                                    <p:cond delay="0"/>
                                  </p:stCondLst>
                                  <p:childTnLst>
                                    <p:set>
                                      <p:cBhvr>
                                        <p:cTn id="18" dur="1" fill="hold">
                                          <p:stCondLst>
                                            <p:cond delay="0"/>
                                          </p:stCondLst>
                                        </p:cTn>
                                        <p:tgtEl>
                                          <p:spTgt spid="1760259">
                                            <p:txEl>
                                              <p:pRg st="2" end="2"/>
                                            </p:txEl>
                                          </p:spTgt>
                                        </p:tgtEl>
                                        <p:attrNameLst>
                                          <p:attrName>style.visibility</p:attrName>
                                        </p:attrNameLst>
                                      </p:cBhvr>
                                      <p:to>
                                        <p:strVal val="visible"/>
                                      </p:to>
                                    </p:set>
                                    <p:anim calcmode="lin" valueType="num">
                                      <p:cBhvr>
                                        <p:cTn id="19" dur="500" fill="hold"/>
                                        <p:tgtEl>
                                          <p:spTgt spid="1760259">
                                            <p:txEl>
                                              <p:pRg st="2" end="2"/>
                                            </p:txEl>
                                          </p:spTgt>
                                        </p:tgtEl>
                                        <p:attrNameLst>
                                          <p:attrName>ppt_w</p:attrName>
                                        </p:attrNameLst>
                                      </p:cBhvr>
                                      <p:tavLst>
                                        <p:tav tm="0">
                                          <p:val>
                                            <p:strVal val="#ppt_w+.3"/>
                                          </p:val>
                                        </p:tav>
                                        <p:tav tm="100000">
                                          <p:val>
                                            <p:strVal val="#ppt_w"/>
                                          </p:val>
                                        </p:tav>
                                      </p:tavLst>
                                    </p:anim>
                                    <p:anim calcmode="lin" valueType="num">
                                      <p:cBhvr>
                                        <p:cTn id="20" dur="500" fill="hold"/>
                                        <p:tgtEl>
                                          <p:spTgt spid="1760259">
                                            <p:txEl>
                                              <p:pRg st="2" end="2"/>
                                            </p:txEl>
                                          </p:spTgt>
                                        </p:tgtEl>
                                        <p:attrNameLst>
                                          <p:attrName>ppt_h</p:attrName>
                                        </p:attrNameLst>
                                      </p:cBhvr>
                                      <p:tavLst>
                                        <p:tav tm="0">
                                          <p:val>
                                            <p:strVal val="#ppt_h"/>
                                          </p:val>
                                        </p:tav>
                                        <p:tav tm="100000">
                                          <p:val>
                                            <p:strVal val="#ppt_h"/>
                                          </p:val>
                                        </p:tav>
                                      </p:tavLst>
                                    </p:anim>
                                    <p:animEffect transition="in" filter="fade">
                                      <p:cBhvr>
                                        <p:cTn id="21" dur="500"/>
                                        <p:tgtEl>
                                          <p:spTgt spid="1760259">
                                            <p:txEl>
                                              <p:pRg st="2" end="2"/>
                                            </p:txEl>
                                          </p:spTgt>
                                        </p:tgtEl>
                                      </p:cBhvr>
                                    </p:animEffect>
                                  </p:childTnLst>
                                </p:cTn>
                              </p:par>
                            </p:childTnLst>
                          </p:cTn>
                        </p:par>
                        <p:par>
                          <p:cTn id="22" fill="hold" nodeType="afterGroup">
                            <p:stCondLst>
                              <p:cond delay="1500"/>
                            </p:stCondLst>
                            <p:childTnLst>
                              <p:par>
                                <p:cTn id="23" presetID="50" presetClass="entr" presetSubtype="0" decel="100000" fill="hold" nodeType="afterEffect">
                                  <p:stCondLst>
                                    <p:cond delay="0"/>
                                  </p:stCondLst>
                                  <p:childTnLst>
                                    <p:set>
                                      <p:cBhvr>
                                        <p:cTn id="24" dur="1" fill="hold">
                                          <p:stCondLst>
                                            <p:cond delay="0"/>
                                          </p:stCondLst>
                                        </p:cTn>
                                        <p:tgtEl>
                                          <p:spTgt spid="1760259">
                                            <p:txEl>
                                              <p:pRg st="3" end="3"/>
                                            </p:txEl>
                                          </p:spTgt>
                                        </p:tgtEl>
                                        <p:attrNameLst>
                                          <p:attrName>style.visibility</p:attrName>
                                        </p:attrNameLst>
                                      </p:cBhvr>
                                      <p:to>
                                        <p:strVal val="visible"/>
                                      </p:to>
                                    </p:set>
                                    <p:anim calcmode="lin" valueType="num">
                                      <p:cBhvr>
                                        <p:cTn id="25" dur="500" fill="hold"/>
                                        <p:tgtEl>
                                          <p:spTgt spid="1760259">
                                            <p:txEl>
                                              <p:pRg st="3" end="3"/>
                                            </p:txEl>
                                          </p:spTgt>
                                        </p:tgtEl>
                                        <p:attrNameLst>
                                          <p:attrName>ppt_w</p:attrName>
                                        </p:attrNameLst>
                                      </p:cBhvr>
                                      <p:tavLst>
                                        <p:tav tm="0">
                                          <p:val>
                                            <p:strVal val="#ppt_w+.3"/>
                                          </p:val>
                                        </p:tav>
                                        <p:tav tm="100000">
                                          <p:val>
                                            <p:strVal val="#ppt_w"/>
                                          </p:val>
                                        </p:tav>
                                      </p:tavLst>
                                    </p:anim>
                                    <p:anim calcmode="lin" valueType="num">
                                      <p:cBhvr>
                                        <p:cTn id="26" dur="500" fill="hold"/>
                                        <p:tgtEl>
                                          <p:spTgt spid="1760259">
                                            <p:txEl>
                                              <p:pRg st="3" end="3"/>
                                            </p:txEl>
                                          </p:spTgt>
                                        </p:tgtEl>
                                        <p:attrNameLst>
                                          <p:attrName>ppt_h</p:attrName>
                                        </p:attrNameLst>
                                      </p:cBhvr>
                                      <p:tavLst>
                                        <p:tav tm="0">
                                          <p:val>
                                            <p:strVal val="#ppt_h"/>
                                          </p:val>
                                        </p:tav>
                                        <p:tav tm="100000">
                                          <p:val>
                                            <p:strVal val="#ppt_h"/>
                                          </p:val>
                                        </p:tav>
                                      </p:tavLst>
                                    </p:anim>
                                    <p:animEffect transition="in" filter="fade">
                                      <p:cBhvr>
                                        <p:cTn id="27" dur="500"/>
                                        <p:tgtEl>
                                          <p:spTgt spid="1760259">
                                            <p:txEl>
                                              <p:pRg st="3" end="3"/>
                                            </p:txEl>
                                          </p:spTgt>
                                        </p:tgtEl>
                                      </p:cBhvr>
                                    </p:animEffect>
                                  </p:childTnLst>
                                </p:cTn>
                              </p:par>
                            </p:childTnLst>
                          </p:cTn>
                        </p:par>
                        <p:par>
                          <p:cTn id="28" fill="hold" nodeType="afterGroup">
                            <p:stCondLst>
                              <p:cond delay="2000"/>
                            </p:stCondLst>
                            <p:childTnLst>
                              <p:par>
                                <p:cTn id="29" presetID="50" presetClass="entr" presetSubtype="0" decel="100000" fill="hold" nodeType="afterEffect">
                                  <p:stCondLst>
                                    <p:cond delay="0"/>
                                  </p:stCondLst>
                                  <p:childTnLst>
                                    <p:set>
                                      <p:cBhvr>
                                        <p:cTn id="30" dur="1" fill="hold">
                                          <p:stCondLst>
                                            <p:cond delay="0"/>
                                          </p:stCondLst>
                                        </p:cTn>
                                        <p:tgtEl>
                                          <p:spTgt spid="1760259">
                                            <p:txEl>
                                              <p:pRg st="4" end="4"/>
                                            </p:txEl>
                                          </p:spTgt>
                                        </p:tgtEl>
                                        <p:attrNameLst>
                                          <p:attrName>style.visibility</p:attrName>
                                        </p:attrNameLst>
                                      </p:cBhvr>
                                      <p:to>
                                        <p:strVal val="visible"/>
                                      </p:to>
                                    </p:set>
                                    <p:anim calcmode="lin" valueType="num">
                                      <p:cBhvr>
                                        <p:cTn id="31" dur="500" fill="hold"/>
                                        <p:tgtEl>
                                          <p:spTgt spid="1760259">
                                            <p:txEl>
                                              <p:pRg st="4" end="4"/>
                                            </p:txEl>
                                          </p:spTgt>
                                        </p:tgtEl>
                                        <p:attrNameLst>
                                          <p:attrName>ppt_w</p:attrName>
                                        </p:attrNameLst>
                                      </p:cBhvr>
                                      <p:tavLst>
                                        <p:tav tm="0">
                                          <p:val>
                                            <p:strVal val="#ppt_w+.3"/>
                                          </p:val>
                                        </p:tav>
                                        <p:tav tm="100000">
                                          <p:val>
                                            <p:strVal val="#ppt_w"/>
                                          </p:val>
                                        </p:tav>
                                      </p:tavLst>
                                    </p:anim>
                                    <p:anim calcmode="lin" valueType="num">
                                      <p:cBhvr>
                                        <p:cTn id="32" dur="500" fill="hold"/>
                                        <p:tgtEl>
                                          <p:spTgt spid="1760259">
                                            <p:txEl>
                                              <p:pRg st="4" end="4"/>
                                            </p:txEl>
                                          </p:spTgt>
                                        </p:tgtEl>
                                        <p:attrNameLst>
                                          <p:attrName>ppt_h</p:attrName>
                                        </p:attrNameLst>
                                      </p:cBhvr>
                                      <p:tavLst>
                                        <p:tav tm="0">
                                          <p:val>
                                            <p:strVal val="#ppt_h"/>
                                          </p:val>
                                        </p:tav>
                                        <p:tav tm="100000">
                                          <p:val>
                                            <p:strVal val="#ppt_h"/>
                                          </p:val>
                                        </p:tav>
                                      </p:tavLst>
                                    </p:anim>
                                    <p:animEffect transition="in" filter="fade">
                                      <p:cBhvr>
                                        <p:cTn id="33" dur="500"/>
                                        <p:tgtEl>
                                          <p:spTgt spid="1760259">
                                            <p:txEl>
                                              <p:pRg st="4" end="4"/>
                                            </p:txEl>
                                          </p:spTgt>
                                        </p:tgtEl>
                                      </p:cBhvr>
                                    </p:animEffect>
                                  </p:childTnLst>
                                </p:cTn>
                              </p:par>
                            </p:childTnLst>
                          </p:cTn>
                        </p:par>
                        <p:par>
                          <p:cTn id="34" fill="hold" nodeType="afterGroup">
                            <p:stCondLst>
                              <p:cond delay="2500"/>
                            </p:stCondLst>
                            <p:childTnLst>
                              <p:par>
                                <p:cTn id="35" presetID="50" presetClass="entr" presetSubtype="0" decel="100000" fill="hold" nodeType="afterEffect">
                                  <p:stCondLst>
                                    <p:cond delay="0"/>
                                  </p:stCondLst>
                                  <p:childTnLst>
                                    <p:set>
                                      <p:cBhvr>
                                        <p:cTn id="36" dur="1" fill="hold">
                                          <p:stCondLst>
                                            <p:cond delay="0"/>
                                          </p:stCondLst>
                                        </p:cTn>
                                        <p:tgtEl>
                                          <p:spTgt spid="1760259">
                                            <p:txEl>
                                              <p:pRg st="5" end="5"/>
                                            </p:txEl>
                                          </p:spTgt>
                                        </p:tgtEl>
                                        <p:attrNameLst>
                                          <p:attrName>style.visibility</p:attrName>
                                        </p:attrNameLst>
                                      </p:cBhvr>
                                      <p:to>
                                        <p:strVal val="visible"/>
                                      </p:to>
                                    </p:set>
                                    <p:anim calcmode="lin" valueType="num">
                                      <p:cBhvr>
                                        <p:cTn id="37" dur="500" fill="hold"/>
                                        <p:tgtEl>
                                          <p:spTgt spid="1760259">
                                            <p:txEl>
                                              <p:pRg st="5" end="5"/>
                                            </p:txEl>
                                          </p:spTgt>
                                        </p:tgtEl>
                                        <p:attrNameLst>
                                          <p:attrName>ppt_w</p:attrName>
                                        </p:attrNameLst>
                                      </p:cBhvr>
                                      <p:tavLst>
                                        <p:tav tm="0">
                                          <p:val>
                                            <p:strVal val="#ppt_w+.3"/>
                                          </p:val>
                                        </p:tav>
                                        <p:tav tm="100000">
                                          <p:val>
                                            <p:strVal val="#ppt_w"/>
                                          </p:val>
                                        </p:tav>
                                      </p:tavLst>
                                    </p:anim>
                                    <p:anim calcmode="lin" valueType="num">
                                      <p:cBhvr>
                                        <p:cTn id="38" dur="500" fill="hold"/>
                                        <p:tgtEl>
                                          <p:spTgt spid="1760259">
                                            <p:txEl>
                                              <p:pRg st="5" end="5"/>
                                            </p:txEl>
                                          </p:spTgt>
                                        </p:tgtEl>
                                        <p:attrNameLst>
                                          <p:attrName>ppt_h</p:attrName>
                                        </p:attrNameLst>
                                      </p:cBhvr>
                                      <p:tavLst>
                                        <p:tav tm="0">
                                          <p:val>
                                            <p:strVal val="#ppt_h"/>
                                          </p:val>
                                        </p:tav>
                                        <p:tav tm="100000">
                                          <p:val>
                                            <p:strVal val="#ppt_h"/>
                                          </p:val>
                                        </p:tav>
                                      </p:tavLst>
                                    </p:anim>
                                    <p:animEffect transition="in" filter="fade">
                                      <p:cBhvr>
                                        <p:cTn id="39" dur="500"/>
                                        <p:tgtEl>
                                          <p:spTgt spid="1760259">
                                            <p:txEl>
                                              <p:pRg st="5" end="5"/>
                                            </p:txEl>
                                          </p:spTgt>
                                        </p:tgtEl>
                                      </p:cBhvr>
                                    </p:animEffect>
                                  </p:childTnLst>
                                </p:cTn>
                              </p:par>
                            </p:childTnLst>
                          </p:cTn>
                        </p:par>
                        <p:par>
                          <p:cTn id="40" fill="hold" nodeType="afterGroup">
                            <p:stCondLst>
                              <p:cond delay="3000"/>
                            </p:stCondLst>
                            <p:childTnLst>
                              <p:par>
                                <p:cTn id="41" presetID="50" presetClass="entr" presetSubtype="0" decel="100000" fill="hold" nodeType="afterEffect">
                                  <p:stCondLst>
                                    <p:cond delay="0"/>
                                  </p:stCondLst>
                                  <p:childTnLst>
                                    <p:set>
                                      <p:cBhvr>
                                        <p:cTn id="42" dur="1" fill="hold">
                                          <p:stCondLst>
                                            <p:cond delay="0"/>
                                          </p:stCondLst>
                                        </p:cTn>
                                        <p:tgtEl>
                                          <p:spTgt spid="1760259">
                                            <p:txEl>
                                              <p:pRg st="6" end="6"/>
                                            </p:txEl>
                                          </p:spTgt>
                                        </p:tgtEl>
                                        <p:attrNameLst>
                                          <p:attrName>style.visibility</p:attrName>
                                        </p:attrNameLst>
                                      </p:cBhvr>
                                      <p:to>
                                        <p:strVal val="visible"/>
                                      </p:to>
                                    </p:set>
                                    <p:anim calcmode="lin" valueType="num">
                                      <p:cBhvr>
                                        <p:cTn id="43" dur="500" fill="hold"/>
                                        <p:tgtEl>
                                          <p:spTgt spid="1760259">
                                            <p:txEl>
                                              <p:pRg st="6" end="6"/>
                                            </p:txEl>
                                          </p:spTgt>
                                        </p:tgtEl>
                                        <p:attrNameLst>
                                          <p:attrName>ppt_w</p:attrName>
                                        </p:attrNameLst>
                                      </p:cBhvr>
                                      <p:tavLst>
                                        <p:tav tm="0">
                                          <p:val>
                                            <p:strVal val="#ppt_w+.3"/>
                                          </p:val>
                                        </p:tav>
                                        <p:tav tm="100000">
                                          <p:val>
                                            <p:strVal val="#ppt_w"/>
                                          </p:val>
                                        </p:tav>
                                      </p:tavLst>
                                    </p:anim>
                                    <p:anim calcmode="lin" valueType="num">
                                      <p:cBhvr>
                                        <p:cTn id="44" dur="500" fill="hold"/>
                                        <p:tgtEl>
                                          <p:spTgt spid="1760259">
                                            <p:txEl>
                                              <p:pRg st="6" end="6"/>
                                            </p:txEl>
                                          </p:spTgt>
                                        </p:tgtEl>
                                        <p:attrNameLst>
                                          <p:attrName>ppt_h</p:attrName>
                                        </p:attrNameLst>
                                      </p:cBhvr>
                                      <p:tavLst>
                                        <p:tav tm="0">
                                          <p:val>
                                            <p:strVal val="#ppt_h"/>
                                          </p:val>
                                        </p:tav>
                                        <p:tav tm="100000">
                                          <p:val>
                                            <p:strVal val="#ppt_h"/>
                                          </p:val>
                                        </p:tav>
                                      </p:tavLst>
                                    </p:anim>
                                    <p:animEffect transition="in" filter="fade">
                                      <p:cBhvr>
                                        <p:cTn id="45" dur="500"/>
                                        <p:tgtEl>
                                          <p:spTgt spid="1760259">
                                            <p:txEl>
                                              <p:pRg st="6" end="6"/>
                                            </p:txEl>
                                          </p:spTgt>
                                        </p:tgtEl>
                                      </p:cBhvr>
                                    </p:animEffect>
                                  </p:childTnLst>
                                </p:cTn>
                              </p:par>
                            </p:childTnLst>
                          </p:cTn>
                        </p:par>
                        <p:par>
                          <p:cTn id="46" fill="hold" nodeType="afterGroup">
                            <p:stCondLst>
                              <p:cond delay="3500"/>
                            </p:stCondLst>
                            <p:childTnLst>
                              <p:par>
                                <p:cTn id="47" presetID="50" presetClass="entr" presetSubtype="0" decel="100000" fill="hold" nodeType="afterEffect">
                                  <p:stCondLst>
                                    <p:cond delay="0"/>
                                  </p:stCondLst>
                                  <p:childTnLst>
                                    <p:set>
                                      <p:cBhvr>
                                        <p:cTn id="48" dur="1" fill="hold">
                                          <p:stCondLst>
                                            <p:cond delay="0"/>
                                          </p:stCondLst>
                                        </p:cTn>
                                        <p:tgtEl>
                                          <p:spTgt spid="1760259">
                                            <p:txEl>
                                              <p:pRg st="7" end="7"/>
                                            </p:txEl>
                                          </p:spTgt>
                                        </p:tgtEl>
                                        <p:attrNameLst>
                                          <p:attrName>style.visibility</p:attrName>
                                        </p:attrNameLst>
                                      </p:cBhvr>
                                      <p:to>
                                        <p:strVal val="visible"/>
                                      </p:to>
                                    </p:set>
                                    <p:anim calcmode="lin" valueType="num">
                                      <p:cBhvr>
                                        <p:cTn id="49" dur="500" fill="hold"/>
                                        <p:tgtEl>
                                          <p:spTgt spid="1760259">
                                            <p:txEl>
                                              <p:pRg st="7" end="7"/>
                                            </p:txEl>
                                          </p:spTgt>
                                        </p:tgtEl>
                                        <p:attrNameLst>
                                          <p:attrName>ppt_w</p:attrName>
                                        </p:attrNameLst>
                                      </p:cBhvr>
                                      <p:tavLst>
                                        <p:tav tm="0">
                                          <p:val>
                                            <p:strVal val="#ppt_w+.3"/>
                                          </p:val>
                                        </p:tav>
                                        <p:tav tm="100000">
                                          <p:val>
                                            <p:strVal val="#ppt_w"/>
                                          </p:val>
                                        </p:tav>
                                      </p:tavLst>
                                    </p:anim>
                                    <p:anim calcmode="lin" valueType="num">
                                      <p:cBhvr>
                                        <p:cTn id="50" dur="500" fill="hold"/>
                                        <p:tgtEl>
                                          <p:spTgt spid="1760259">
                                            <p:txEl>
                                              <p:pRg st="7" end="7"/>
                                            </p:txEl>
                                          </p:spTgt>
                                        </p:tgtEl>
                                        <p:attrNameLst>
                                          <p:attrName>ppt_h</p:attrName>
                                        </p:attrNameLst>
                                      </p:cBhvr>
                                      <p:tavLst>
                                        <p:tav tm="0">
                                          <p:val>
                                            <p:strVal val="#ppt_h"/>
                                          </p:val>
                                        </p:tav>
                                        <p:tav tm="100000">
                                          <p:val>
                                            <p:strVal val="#ppt_h"/>
                                          </p:val>
                                        </p:tav>
                                      </p:tavLst>
                                    </p:anim>
                                    <p:animEffect transition="in" filter="fade">
                                      <p:cBhvr>
                                        <p:cTn id="51" dur="500"/>
                                        <p:tgtEl>
                                          <p:spTgt spid="17602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10256725-13A5-4A96-989F-15876BF18F1E}" type="slidenum">
              <a:rPr lang="en-US" altLang="zh-CN"/>
              <a:pPr/>
              <a:t>30</a:t>
            </a:fld>
            <a:endParaRPr lang="en-US" altLang="zh-CN"/>
          </a:p>
        </p:txBody>
      </p:sp>
      <p:sp>
        <p:nvSpPr>
          <p:cNvPr id="1707010" name="Rectangle 2"/>
          <p:cNvSpPr>
            <a:spLocks noGrp="1" noChangeArrowheads="1"/>
          </p:cNvSpPr>
          <p:nvPr>
            <p:ph type="title"/>
          </p:nvPr>
        </p:nvSpPr>
        <p:spPr>
          <a:xfrm>
            <a:off x="1331913" y="0"/>
            <a:ext cx="6624637" cy="903288"/>
          </a:xfrm>
        </p:spPr>
        <p:txBody>
          <a:bodyPr/>
          <a:lstStyle/>
          <a:p>
            <a:r>
              <a:rPr lang="zh-CN" altLang="en-US" b="0">
                <a:solidFill>
                  <a:schemeClr val="hlink"/>
                </a:solidFill>
                <a:effectLst>
                  <a:outerShdw blurRad="38100" dist="38100" dir="2700000" algn="tl">
                    <a:srgbClr val="C0C0C0"/>
                  </a:outerShdw>
                </a:effectLst>
              </a:rPr>
              <a:t>数据库结构与数据库设计</a:t>
            </a:r>
          </a:p>
        </p:txBody>
      </p:sp>
      <p:sp>
        <p:nvSpPr>
          <p:cNvPr id="1707011" name="Rectangle 3"/>
          <p:cNvSpPr>
            <a:spLocks noGrp="1" noChangeArrowheads="1"/>
          </p:cNvSpPr>
          <p:nvPr>
            <p:ph type="body" idx="1"/>
          </p:nvPr>
        </p:nvSpPr>
        <p:spPr>
          <a:xfrm>
            <a:off x="179388" y="1196975"/>
            <a:ext cx="8964612" cy="4679950"/>
          </a:xfrm>
        </p:spPr>
        <p:txBody>
          <a:bodyPr/>
          <a:lstStyle/>
          <a:p>
            <a:r>
              <a:rPr lang="zh-CN" altLang="en-US" b="1"/>
              <a:t>数据模型的概念</a:t>
            </a:r>
          </a:p>
          <a:p>
            <a:pPr lvl="1"/>
            <a:r>
              <a:rPr lang="zh-CN" altLang="en-US" b="1"/>
              <a:t>数据模型是指一组集成的概念，用于描述和操作组织内的数据、数据之间的联系以及对数据的约束。</a:t>
            </a:r>
          </a:p>
          <a:p>
            <a:pPr lvl="1"/>
            <a:r>
              <a:rPr lang="zh-CN" altLang="en-US" b="1"/>
              <a:t>数据模型的目的是为了表示数据并使得数据容易理解。</a:t>
            </a:r>
          </a:p>
          <a:p>
            <a:pPr lvl="1"/>
            <a:r>
              <a:rPr lang="zh-CN" altLang="en-US" b="1"/>
              <a:t>在数据库系统的三层模式结构中，存在三种相互联系的数据模型 ：</a:t>
            </a:r>
          </a:p>
          <a:p>
            <a:pPr lvl="2"/>
            <a:r>
              <a:rPr lang="zh-CN" altLang="en-US" b="1"/>
              <a:t>外部数据模型：表示每个用户对组织的逻辑视图。</a:t>
            </a:r>
          </a:p>
          <a:p>
            <a:pPr lvl="2"/>
            <a:r>
              <a:rPr lang="zh-CN" altLang="en-US" b="1"/>
              <a:t>概念数据模型：表示独立于数据库管理系统的逻辑视图。</a:t>
            </a:r>
          </a:p>
          <a:p>
            <a:pPr lvl="2"/>
            <a:r>
              <a:rPr lang="zh-CN" altLang="en-US" b="1"/>
              <a:t>内部数据模型：表示由数据库管理系统可理解的存储模式。</a:t>
            </a:r>
          </a:p>
        </p:txBody>
      </p:sp>
    </p:spTree>
    <p:extLst>
      <p:ext uri="{BB962C8B-B14F-4D97-AF65-F5344CB8AC3E}">
        <p14:creationId xmlns:p14="http://schemas.microsoft.com/office/powerpoint/2010/main" val="5906398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707011">
                                            <p:txEl>
                                              <p:pRg st="0" end="0"/>
                                            </p:txEl>
                                          </p:spTgt>
                                        </p:tgtEl>
                                        <p:attrNameLst>
                                          <p:attrName>style.visibility</p:attrName>
                                        </p:attrNameLst>
                                      </p:cBhvr>
                                      <p:to>
                                        <p:strVal val="visible"/>
                                      </p:to>
                                    </p:set>
                                    <p:anim calcmode="lin" valueType="num">
                                      <p:cBhvr>
                                        <p:cTn id="7" dur="500" fill="hold"/>
                                        <p:tgtEl>
                                          <p:spTgt spid="17070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07011">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707011">
                                            <p:txEl>
                                              <p:pRg st="1" end="1"/>
                                            </p:txEl>
                                          </p:spTgt>
                                        </p:tgtEl>
                                        <p:attrNameLst>
                                          <p:attrName>style.visibility</p:attrName>
                                        </p:attrNameLst>
                                      </p:cBhvr>
                                      <p:to>
                                        <p:strVal val="visible"/>
                                      </p:to>
                                    </p:set>
                                    <p:anim calcmode="lin" valueType="num">
                                      <p:cBhvr>
                                        <p:cTn id="12" dur="500" fill="hold"/>
                                        <p:tgtEl>
                                          <p:spTgt spid="170701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707011">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707011">
                                            <p:txEl>
                                              <p:pRg st="2" end="2"/>
                                            </p:txEl>
                                          </p:spTgt>
                                        </p:tgtEl>
                                        <p:attrNameLst>
                                          <p:attrName>style.visibility</p:attrName>
                                        </p:attrNameLst>
                                      </p:cBhvr>
                                      <p:to>
                                        <p:strVal val="visible"/>
                                      </p:to>
                                    </p:set>
                                    <p:anim calcmode="lin" valueType="num">
                                      <p:cBhvr>
                                        <p:cTn id="17" dur="500" fill="hold"/>
                                        <p:tgtEl>
                                          <p:spTgt spid="170701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707011">
                                            <p:txEl>
                                              <p:pRg st="2" end="2"/>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707011">
                                            <p:txEl>
                                              <p:pRg st="3" end="3"/>
                                            </p:txEl>
                                          </p:spTgt>
                                        </p:tgtEl>
                                        <p:attrNameLst>
                                          <p:attrName>style.visibility</p:attrName>
                                        </p:attrNameLst>
                                      </p:cBhvr>
                                      <p:to>
                                        <p:strVal val="visible"/>
                                      </p:to>
                                    </p:set>
                                    <p:anim calcmode="lin" valueType="num">
                                      <p:cBhvr>
                                        <p:cTn id="22" dur="500" fill="hold"/>
                                        <p:tgtEl>
                                          <p:spTgt spid="1707011">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707011">
                                            <p:txEl>
                                              <p:pRg st="3" end="3"/>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nodeType="afterEffect">
                                  <p:stCondLst>
                                    <p:cond delay="0"/>
                                  </p:stCondLst>
                                  <p:childTnLst>
                                    <p:set>
                                      <p:cBhvr>
                                        <p:cTn id="26" dur="1" fill="hold">
                                          <p:stCondLst>
                                            <p:cond delay="0"/>
                                          </p:stCondLst>
                                        </p:cTn>
                                        <p:tgtEl>
                                          <p:spTgt spid="1707011">
                                            <p:txEl>
                                              <p:pRg st="4" end="4"/>
                                            </p:txEl>
                                          </p:spTgt>
                                        </p:tgtEl>
                                        <p:attrNameLst>
                                          <p:attrName>style.visibility</p:attrName>
                                        </p:attrNameLst>
                                      </p:cBhvr>
                                      <p:to>
                                        <p:strVal val="visible"/>
                                      </p:to>
                                    </p:set>
                                    <p:anim calcmode="lin" valueType="num">
                                      <p:cBhvr>
                                        <p:cTn id="27" dur="500" fill="hold"/>
                                        <p:tgtEl>
                                          <p:spTgt spid="170701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707011">
                                            <p:txEl>
                                              <p:pRg st="4" end="4"/>
                                            </p:txEl>
                                          </p:spTgt>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500"/>
                            </p:stCondLst>
                            <p:childTnLst>
                              <p:par>
                                <p:cTn id="30" presetID="17" presetClass="entr" presetSubtype="10" fill="hold" nodeType="afterEffect">
                                  <p:stCondLst>
                                    <p:cond delay="0"/>
                                  </p:stCondLst>
                                  <p:childTnLst>
                                    <p:set>
                                      <p:cBhvr>
                                        <p:cTn id="31" dur="1" fill="hold">
                                          <p:stCondLst>
                                            <p:cond delay="0"/>
                                          </p:stCondLst>
                                        </p:cTn>
                                        <p:tgtEl>
                                          <p:spTgt spid="1707011">
                                            <p:txEl>
                                              <p:pRg st="5" end="5"/>
                                            </p:txEl>
                                          </p:spTgt>
                                        </p:tgtEl>
                                        <p:attrNameLst>
                                          <p:attrName>style.visibility</p:attrName>
                                        </p:attrNameLst>
                                      </p:cBhvr>
                                      <p:to>
                                        <p:strVal val="visible"/>
                                      </p:to>
                                    </p:set>
                                    <p:anim calcmode="lin" valueType="num">
                                      <p:cBhvr>
                                        <p:cTn id="32" dur="500" fill="hold"/>
                                        <p:tgtEl>
                                          <p:spTgt spid="1707011">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707011">
                                            <p:txEl>
                                              <p:pRg st="5" end="5"/>
                                            </p:txEl>
                                          </p:spTgt>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3000"/>
                            </p:stCondLst>
                            <p:childTnLst>
                              <p:par>
                                <p:cTn id="35" presetID="17" presetClass="entr" presetSubtype="10" fill="hold" nodeType="afterEffect">
                                  <p:stCondLst>
                                    <p:cond delay="0"/>
                                  </p:stCondLst>
                                  <p:childTnLst>
                                    <p:set>
                                      <p:cBhvr>
                                        <p:cTn id="36" dur="1" fill="hold">
                                          <p:stCondLst>
                                            <p:cond delay="0"/>
                                          </p:stCondLst>
                                        </p:cTn>
                                        <p:tgtEl>
                                          <p:spTgt spid="1707011">
                                            <p:txEl>
                                              <p:pRg st="6" end="6"/>
                                            </p:txEl>
                                          </p:spTgt>
                                        </p:tgtEl>
                                        <p:attrNameLst>
                                          <p:attrName>style.visibility</p:attrName>
                                        </p:attrNameLst>
                                      </p:cBhvr>
                                      <p:to>
                                        <p:strVal val="visible"/>
                                      </p:to>
                                    </p:set>
                                    <p:anim calcmode="lin" valueType="num">
                                      <p:cBhvr>
                                        <p:cTn id="37" dur="500" fill="hold"/>
                                        <p:tgtEl>
                                          <p:spTgt spid="1707011">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707011">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346DED96-DE5F-4D4A-966A-A52869CC400B}" type="slidenum">
              <a:rPr lang="en-US" altLang="zh-CN"/>
              <a:pPr/>
              <a:t>31</a:t>
            </a:fld>
            <a:endParaRPr lang="en-US" altLang="zh-CN"/>
          </a:p>
        </p:txBody>
      </p:sp>
      <p:sp>
        <p:nvSpPr>
          <p:cNvPr id="1708034" name="Rectangle 2"/>
          <p:cNvSpPr>
            <a:spLocks noGrp="1" noChangeArrowheads="1"/>
          </p:cNvSpPr>
          <p:nvPr>
            <p:ph type="title"/>
          </p:nvPr>
        </p:nvSpPr>
        <p:spPr>
          <a:xfrm>
            <a:off x="1331913" y="0"/>
            <a:ext cx="6624637" cy="903288"/>
          </a:xfrm>
        </p:spPr>
        <p:txBody>
          <a:bodyPr/>
          <a:lstStyle/>
          <a:p>
            <a:r>
              <a:rPr lang="zh-CN" altLang="en-US" b="0">
                <a:solidFill>
                  <a:schemeClr val="hlink"/>
                </a:solidFill>
                <a:effectLst>
                  <a:outerShdw blurRad="38100" dist="38100" dir="2700000" algn="tl">
                    <a:srgbClr val="C0C0C0"/>
                  </a:outerShdw>
                </a:effectLst>
              </a:rPr>
              <a:t>数据库结构与数据库设计</a:t>
            </a:r>
          </a:p>
        </p:txBody>
      </p:sp>
      <p:sp>
        <p:nvSpPr>
          <p:cNvPr id="1708035" name="Rectangle 3"/>
          <p:cNvSpPr>
            <a:spLocks noGrp="1" noChangeArrowheads="1"/>
          </p:cNvSpPr>
          <p:nvPr>
            <p:ph type="body" idx="1"/>
          </p:nvPr>
        </p:nvSpPr>
        <p:spPr>
          <a:xfrm>
            <a:off x="250825" y="1052513"/>
            <a:ext cx="8713788" cy="4897437"/>
          </a:xfrm>
        </p:spPr>
        <p:txBody>
          <a:bodyPr/>
          <a:lstStyle/>
          <a:p>
            <a:r>
              <a:rPr lang="zh-CN" altLang="en-US" b="1"/>
              <a:t>数据模型的要素</a:t>
            </a:r>
          </a:p>
          <a:p>
            <a:pPr lvl="1"/>
            <a:r>
              <a:rPr lang="zh-CN" altLang="en-US" sz="2400" b="1"/>
              <a:t>数据结构</a:t>
            </a:r>
          </a:p>
          <a:p>
            <a:pPr lvl="2"/>
            <a:r>
              <a:rPr lang="zh-CN" altLang="en-US" sz="1800" b="1"/>
              <a:t>数据结构用于描述系统的静态特性，由一组创建数据库的规则组成，反映数据以及数据之间的关系。</a:t>
            </a:r>
          </a:p>
          <a:p>
            <a:pPr lvl="1"/>
            <a:r>
              <a:rPr lang="zh-CN" altLang="en-US" sz="2400" b="1"/>
              <a:t>数据操作</a:t>
            </a:r>
          </a:p>
          <a:p>
            <a:pPr lvl="2"/>
            <a:r>
              <a:rPr lang="zh-CN" altLang="en-US" sz="1800" b="1"/>
              <a:t>数据操作用于描述系统的动态特性，定义允许对数据库进行的操作的种类（包括更新和检索数据库中的数据，以及修改数据库结构），是对数据库中各种数据操作的集合，包括操作及相应的操作规则。</a:t>
            </a:r>
          </a:p>
          <a:p>
            <a:pPr lvl="1"/>
            <a:r>
              <a:rPr lang="zh-CN" altLang="en-US" sz="2400" b="1"/>
              <a:t>数据约束条件</a:t>
            </a:r>
          </a:p>
          <a:p>
            <a:pPr lvl="2"/>
            <a:r>
              <a:rPr lang="zh-CN" altLang="en-US" sz="1800" b="1"/>
              <a:t>数据的约束条件是一组完整性规则的集合，完整性规则是给定的数据模型中数据及其联系所具有的制约和依存规则，用以限定符合数据模型的数据库状态以及状态的变化，以保证数据的正确、有效、相容。数据模型还应该提供定义完整性约束条件的机制，以反映具体应用所涉及的数据必须遵守的特定的语义约束条件。</a:t>
            </a:r>
          </a:p>
        </p:txBody>
      </p:sp>
    </p:spTree>
    <p:extLst>
      <p:ext uri="{BB962C8B-B14F-4D97-AF65-F5344CB8AC3E}">
        <p14:creationId xmlns:p14="http://schemas.microsoft.com/office/powerpoint/2010/main" val="6962326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708035">
                                            <p:txEl>
                                              <p:pRg st="0" end="0"/>
                                            </p:txEl>
                                          </p:spTgt>
                                        </p:tgtEl>
                                        <p:attrNameLst>
                                          <p:attrName>style.visibility</p:attrName>
                                        </p:attrNameLst>
                                      </p:cBhvr>
                                      <p:to>
                                        <p:strVal val="visible"/>
                                      </p:to>
                                    </p:set>
                                    <p:anim calcmode="lin" valueType="num">
                                      <p:cBhvr>
                                        <p:cTn id="7" dur="500" fill="hold"/>
                                        <p:tgtEl>
                                          <p:spTgt spid="17080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08035">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708035">
                                            <p:txEl>
                                              <p:pRg st="1" end="1"/>
                                            </p:txEl>
                                          </p:spTgt>
                                        </p:tgtEl>
                                        <p:attrNameLst>
                                          <p:attrName>style.visibility</p:attrName>
                                        </p:attrNameLst>
                                      </p:cBhvr>
                                      <p:to>
                                        <p:strVal val="visible"/>
                                      </p:to>
                                    </p:set>
                                    <p:anim calcmode="lin" valueType="num">
                                      <p:cBhvr>
                                        <p:cTn id="12" dur="500" fill="hold"/>
                                        <p:tgtEl>
                                          <p:spTgt spid="170803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708035">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708035">
                                            <p:txEl>
                                              <p:pRg st="2" end="2"/>
                                            </p:txEl>
                                          </p:spTgt>
                                        </p:tgtEl>
                                        <p:attrNameLst>
                                          <p:attrName>style.visibility</p:attrName>
                                        </p:attrNameLst>
                                      </p:cBhvr>
                                      <p:to>
                                        <p:strVal val="visible"/>
                                      </p:to>
                                    </p:set>
                                    <p:anim calcmode="lin" valueType="num">
                                      <p:cBhvr>
                                        <p:cTn id="17" dur="500" fill="hold"/>
                                        <p:tgtEl>
                                          <p:spTgt spid="170803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708035">
                                            <p:txEl>
                                              <p:pRg st="2" end="2"/>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708035">
                                            <p:txEl>
                                              <p:pRg st="3" end="3"/>
                                            </p:txEl>
                                          </p:spTgt>
                                        </p:tgtEl>
                                        <p:attrNameLst>
                                          <p:attrName>style.visibility</p:attrName>
                                        </p:attrNameLst>
                                      </p:cBhvr>
                                      <p:to>
                                        <p:strVal val="visible"/>
                                      </p:to>
                                    </p:set>
                                    <p:anim calcmode="lin" valueType="num">
                                      <p:cBhvr>
                                        <p:cTn id="22" dur="500" fill="hold"/>
                                        <p:tgtEl>
                                          <p:spTgt spid="170803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708035">
                                            <p:txEl>
                                              <p:pRg st="3" end="3"/>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nodeType="afterEffect">
                                  <p:stCondLst>
                                    <p:cond delay="0"/>
                                  </p:stCondLst>
                                  <p:childTnLst>
                                    <p:set>
                                      <p:cBhvr>
                                        <p:cTn id="26" dur="1" fill="hold">
                                          <p:stCondLst>
                                            <p:cond delay="0"/>
                                          </p:stCondLst>
                                        </p:cTn>
                                        <p:tgtEl>
                                          <p:spTgt spid="1708035">
                                            <p:txEl>
                                              <p:pRg st="4" end="4"/>
                                            </p:txEl>
                                          </p:spTgt>
                                        </p:tgtEl>
                                        <p:attrNameLst>
                                          <p:attrName>style.visibility</p:attrName>
                                        </p:attrNameLst>
                                      </p:cBhvr>
                                      <p:to>
                                        <p:strVal val="visible"/>
                                      </p:to>
                                    </p:set>
                                    <p:anim calcmode="lin" valueType="num">
                                      <p:cBhvr>
                                        <p:cTn id="27" dur="500" fill="hold"/>
                                        <p:tgtEl>
                                          <p:spTgt spid="170803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708035">
                                            <p:txEl>
                                              <p:pRg st="4" end="4"/>
                                            </p:txEl>
                                          </p:spTgt>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500"/>
                            </p:stCondLst>
                            <p:childTnLst>
                              <p:par>
                                <p:cTn id="30" presetID="17" presetClass="entr" presetSubtype="10" fill="hold" nodeType="afterEffect">
                                  <p:stCondLst>
                                    <p:cond delay="0"/>
                                  </p:stCondLst>
                                  <p:childTnLst>
                                    <p:set>
                                      <p:cBhvr>
                                        <p:cTn id="31" dur="1" fill="hold">
                                          <p:stCondLst>
                                            <p:cond delay="0"/>
                                          </p:stCondLst>
                                        </p:cTn>
                                        <p:tgtEl>
                                          <p:spTgt spid="1708035">
                                            <p:txEl>
                                              <p:pRg st="5" end="5"/>
                                            </p:txEl>
                                          </p:spTgt>
                                        </p:tgtEl>
                                        <p:attrNameLst>
                                          <p:attrName>style.visibility</p:attrName>
                                        </p:attrNameLst>
                                      </p:cBhvr>
                                      <p:to>
                                        <p:strVal val="visible"/>
                                      </p:to>
                                    </p:set>
                                    <p:anim calcmode="lin" valueType="num">
                                      <p:cBhvr>
                                        <p:cTn id="32" dur="500" fill="hold"/>
                                        <p:tgtEl>
                                          <p:spTgt spid="1708035">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708035">
                                            <p:txEl>
                                              <p:pRg st="5" end="5"/>
                                            </p:txEl>
                                          </p:spTgt>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3000"/>
                            </p:stCondLst>
                            <p:childTnLst>
                              <p:par>
                                <p:cTn id="35" presetID="17" presetClass="entr" presetSubtype="10" fill="hold" nodeType="afterEffect">
                                  <p:stCondLst>
                                    <p:cond delay="0"/>
                                  </p:stCondLst>
                                  <p:childTnLst>
                                    <p:set>
                                      <p:cBhvr>
                                        <p:cTn id="36" dur="1" fill="hold">
                                          <p:stCondLst>
                                            <p:cond delay="0"/>
                                          </p:stCondLst>
                                        </p:cTn>
                                        <p:tgtEl>
                                          <p:spTgt spid="1708035">
                                            <p:txEl>
                                              <p:pRg st="6" end="6"/>
                                            </p:txEl>
                                          </p:spTgt>
                                        </p:tgtEl>
                                        <p:attrNameLst>
                                          <p:attrName>style.visibility</p:attrName>
                                        </p:attrNameLst>
                                      </p:cBhvr>
                                      <p:to>
                                        <p:strVal val="visible"/>
                                      </p:to>
                                    </p:set>
                                    <p:anim calcmode="lin" valueType="num">
                                      <p:cBhvr>
                                        <p:cTn id="37" dur="500" fill="hold"/>
                                        <p:tgtEl>
                                          <p:spTgt spid="1708035">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70803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A6F6D8FC-45D3-4FBB-9CAD-82D3CD133C63}" type="slidenum">
              <a:rPr lang="en-US" altLang="zh-CN"/>
              <a:pPr/>
              <a:t>32</a:t>
            </a:fld>
            <a:endParaRPr lang="en-US" altLang="zh-CN"/>
          </a:p>
        </p:txBody>
      </p:sp>
      <p:sp>
        <p:nvSpPr>
          <p:cNvPr id="1709058" name="Rectangle 2"/>
          <p:cNvSpPr>
            <a:spLocks noGrp="1" noChangeArrowheads="1"/>
          </p:cNvSpPr>
          <p:nvPr>
            <p:ph type="title"/>
          </p:nvPr>
        </p:nvSpPr>
        <p:spPr>
          <a:xfrm>
            <a:off x="1331913" y="0"/>
            <a:ext cx="6624637" cy="903288"/>
          </a:xfrm>
        </p:spPr>
        <p:txBody>
          <a:bodyPr/>
          <a:lstStyle/>
          <a:p>
            <a:r>
              <a:rPr lang="zh-CN" altLang="en-US" b="0">
                <a:solidFill>
                  <a:schemeClr val="hlink"/>
                </a:solidFill>
                <a:effectLst>
                  <a:outerShdw blurRad="38100" dist="38100" dir="2700000" algn="tl">
                    <a:srgbClr val="C0C0C0"/>
                  </a:outerShdw>
                </a:effectLst>
              </a:rPr>
              <a:t>数据库结构与数据库设计</a:t>
            </a:r>
          </a:p>
        </p:txBody>
      </p:sp>
      <p:sp>
        <p:nvSpPr>
          <p:cNvPr id="1709059" name="Rectangle 3"/>
          <p:cNvSpPr>
            <a:spLocks noGrp="1" noChangeArrowheads="1"/>
          </p:cNvSpPr>
          <p:nvPr>
            <p:ph type="body" idx="1"/>
          </p:nvPr>
        </p:nvSpPr>
        <p:spPr>
          <a:xfrm>
            <a:off x="250825" y="1052513"/>
            <a:ext cx="8713788" cy="4897437"/>
          </a:xfrm>
        </p:spPr>
        <p:txBody>
          <a:bodyPr/>
          <a:lstStyle/>
          <a:p>
            <a:r>
              <a:rPr lang="zh-CN" altLang="en-US" b="1" dirty="0"/>
              <a:t>常用数据模型</a:t>
            </a:r>
          </a:p>
          <a:p>
            <a:pPr lvl="1"/>
            <a:r>
              <a:rPr lang="zh-CN" altLang="en-US" b="1" dirty="0"/>
              <a:t>数据模型是现实世界中各种实体之间存在着联系的客观反映，是用记录描述实体信息的基本结构，它要求实体和记录一一对应，同一记录类型描述同一类实体且必须是同质的。</a:t>
            </a:r>
          </a:p>
          <a:p>
            <a:pPr lvl="1"/>
            <a:r>
              <a:rPr lang="zh-CN" altLang="en-US" b="1" dirty="0"/>
              <a:t>基于记录的数据模型，要求数据库由若干不同类型的固定格式的记录组成。每个记录类型有固定数量的域，每个域有固定的长度。</a:t>
            </a:r>
          </a:p>
          <a:p>
            <a:pPr lvl="1"/>
            <a:r>
              <a:rPr lang="zh-CN" altLang="en-US" b="1" dirty="0"/>
              <a:t>基于记录的逻辑数据模型基本有：层次数据模型、网状数据模型和关系数据模型三类。</a:t>
            </a:r>
          </a:p>
        </p:txBody>
      </p:sp>
    </p:spTree>
    <p:extLst>
      <p:ext uri="{BB962C8B-B14F-4D97-AF65-F5344CB8AC3E}">
        <p14:creationId xmlns:p14="http://schemas.microsoft.com/office/powerpoint/2010/main" val="16509713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0"/>
                                  </p:stCondLst>
                                  <p:childTnLst>
                                    <p:set>
                                      <p:cBhvr>
                                        <p:cTn id="6" dur="1" fill="hold">
                                          <p:stCondLst>
                                            <p:cond delay="0"/>
                                          </p:stCondLst>
                                        </p:cTn>
                                        <p:tgtEl>
                                          <p:spTgt spid="1709059">
                                            <p:txEl>
                                              <p:pRg st="0" end="0"/>
                                            </p:txEl>
                                          </p:spTgt>
                                        </p:tgtEl>
                                        <p:attrNameLst>
                                          <p:attrName>style.visibility</p:attrName>
                                        </p:attrNameLst>
                                      </p:cBhvr>
                                      <p:to>
                                        <p:strVal val="visible"/>
                                      </p:to>
                                    </p:set>
                                    <p:anim calcmode="lin" valueType="num">
                                      <p:cBhvr additive="base">
                                        <p:cTn id="7" dur="500" fill="hold"/>
                                        <p:tgtEl>
                                          <p:spTgt spid="1709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09059">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9" fill="hold" nodeType="afterEffect">
                                  <p:stCondLst>
                                    <p:cond delay="0"/>
                                  </p:stCondLst>
                                  <p:childTnLst>
                                    <p:set>
                                      <p:cBhvr>
                                        <p:cTn id="11" dur="1" fill="hold">
                                          <p:stCondLst>
                                            <p:cond delay="0"/>
                                          </p:stCondLst>
                                        </p:cTn>
                                        <p:tgtEl>
                                          <p:spTgt spid="1709059">
                                            <p:txEl>
                                              <p:pRg st="1" end="1"/>
                                            </p:txEl>
                                          </p:spTgt>
                                        </p:tgtEl>
                                        <p:attrNameLst>
                                          <p:attrName>style.visibility</p:attrName>
                                        </p:attrNameLst>
                                      </p:cBhvr>
                                      <p:to>
                                        <p:strVal val="visible"/>
                                      </p:to>
                                    </p:set>
                                    <p:anim calcmode="lin" valueType="num">
                                      <p:cBhvr additive="base">
                                        <p:cTn id="12" dur="500" fill="hold"/>
                                        <p:tgtEl>
                                          <p:spTgt spid="170905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09059">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9" fill="hold" nodeType="afterEffect">
                                  <p:stCondLst>
                                    <p:cond delay="0"/>
                                  </p:stCondLst>
                                  <p:childTnLst>
                                    <p:set>
                                      <p:cBhvr>
                                        <p:cTn id="16" dur="1" fill="hold">
                                          <p:stCondLst>
                                            <p:cond delay="0"/>
                                          </p:stCondLst>
                                        </p:cTn>
                                        <p:tgtEl>
                                          <p:spTgt spid="1709059">
                                            <p:txEl>
                                              <p:pRg st="2" end="2"/>
                                            </p:txEl>
                                          </p:spTgt>
                                        </p:tgtEl>
                                        <p:attrNameLst>
                                          <p:attrName>style.visibility</p:attrName>
                                        </p:attrNameLst>
                                      </p:cBhvr>
                                      <p:to>
                                        <p:strVal val="visible"/>
                                      </p:to>
                                    </p:set>
                                    <p:anim calcmode="lin" valueType="num">
                                      <p:cBhvr additive="base">
                                        <p:cTn id="17" dur="500" fill="hold"/>
                                        <p:tgtEl>
                                          <p:spTgt spid="170905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709059">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9" fill="hold" nodeType="afterEffect">
                                  <p:stCondLst>
                                    <p:cond delay="0"/>
                                  </p:stCondLst>
                                  <p:childTnLst>
                                    <p:set>
                                      <p:cBhvr>
                                        <p:cTn id="21" dur="1" fill="hold">
                                          <p:stCondLst>
                                            <p:cond delay="0"/>
                                          </p:stCondLst>
                                        </p:cTn>
                                        <p:tgtEl>
                                          <p:spTgt spid="1709059">
                                            <p:txEl>
                                              <p:pRg st="3" end="3"/>
                                            </p:txEl>
                                          </p:spTgt>
                                        </p:tgtEl>
                                        <p:attrNameLst>
                                          <p:attrName>style.visibility</p:attrName>
                                        </p:attrNameLst>
                                      </p:cBhvr>
                                      <p:to>
                                        <p:strVal val="visible"/>
                                      </p:to>
                                    </p:set>
                                    <p:anim calcmode="lin" valueType="num">
                                      <p:cBhvr additive="base">
                                        <p:cTn id="22" dur="500" fill="hold"/>
                                        <p:tgtEl>
                                          <p:spTgt spid="1709059">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709059">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9388B117-3E99-4BFC-9164-EBB60E768A9A}" type="slidenum">
              <a:rPr lang="en-US" altLang="zh-CN"/>
              <a:pPr/>
              <a:t>33</a:t>
            </a:fld>
            <a:endParaRPr lang="en-US" altLang="zh-CN"/>
          </a:p>
        </p:txBody>
      </p:sp>
      <p:sp>
        <p:nvSpPr>
          <p:cNvPr id="1710082" name="Rectangle 2"/>
          <p:cNvSpPr>
            <a:spLocks noGrp="1" noChangeArrowheads="1"/>
          </p:cNvSpPr>
          <p:nvPr>
            <p:ph type="title"/>
          </p:nvPr>
        </p:nvSpPr>
        <p:spPr>
          <a:xfrm>
            <a:off x="1331913" y="0"/>
            <a:ext cx="6624637" cy="903288"/>
          </a:xfrm>
        </p:spPr>
        <p:txBody>
          <a:bodyPr/>
          <a:lstStyle/>
          <a:p>
            <a:r>
              <a:rPr lang="zh-CN" altLang="en-US" b="0">
                <a:solidFill>
                  <a:schemeClr val="hlink"/>
                </a:solidFill>
                <a:effectLst>
                  <a:outerShdw blurRad="38100" dist="38100" dir="2700000" algn="tl">
                    <a:srgbClr val="C0C0C0"/>
                  </a:outerShdw>
                </a:effectLst>
              </a:rPr>
              <a:t>数据库结构与数据库设计</a:t>
            </a:r>
          </a:p>
        </p:txBody>
      </p:sp>
      <p:sp>
        <p:nvSpPr>
          <p:cNvPr id="1710083" name="Rectangle 3"/>
          <p:cNvSpPr>
            <a:spLocks noGrp="1" noChangeArrowheads="1"/>
          </p:cNvSpPr>
          <p:nvPr>
            <p:ph type="body" idx="1"/>
          </p:nvPr>
        </p:nvSpPr>
        <p:spPr>
          <a:xfrm>
            <a:off x="179388" y="1484313"/>
            <a:ext cx="8748712" cy="3384550"/>
          </a:xfrm>
        </p:spPr>
        <p:txBody>
          <a:bodyPr/>
          <a:lstStyle/>
          <a:p>
            <a:r>
              <a:rPr lang="zh-CN" altLang="en-US" sz="2600" b="1" dirty="0">
                <a:solidFill>
                  <a:srgbClr val="FF0000"/>
                </a:solidFill>
              </a:rPr>
              <a:t>常用数据模型</a:t>
            </a:r>
          </a:p>
          <a:p>
            <a:pPr lvl="1"/>
            <a:r>
              <a:rPr lang="zh-CN" altLang="en-US" sz="2200" b="1" dirty="0"/>
              <a:t>层次模型、网状模型和关系模型，它们是依据描述实体与实体之间联系的不同方式来划分的。</a:t>
            </a:r>
          </a:p>
          <a:p>
            <a:pPr lvl="1"/>
            <a:r>
              <a:rPr lang="zh-CN" altLang="en-US" sz="2200" b="1" dirty="0"/>
              <a:t>用</a:t>
            </a:r>
            <a:r>
              <a:rPr lang="zh-CN" altLang="en-US" sz="2200" b="1" dirty="0">
                <a:solidFill>
                  <a:srgbClr val="FF0000"/>
                </a:solidFill>
              </a:rPr>
              <a:t>树结构</a:t>
            </a:r>
            <a:r>
              <a:rPr lang="zh-CN" altLang="en-US" sz="2200" b="1" dirty="0"/>
              <a:t>来表示实体和实体之间联系的模型叫做</a:t>
            </a:r>
            <a:r>
              <a:rPr lang="zh-CN" altLang="en-US" sz="2200" b="1" dirty="0">
                <a:solidFill>
                  <a:srgbClr val="FF0000"/>
                </a:solidFill>
              </a:rPr>
              <a:t>层次模型</a:t>
            </a:r>
            <a:r>
              <a:rPr lang="zh-CN" altLang="en-US" sz="2200" b="1" dirty="0"/>
              <a:t>；</a:t>
            </a:r>
          </a:p>
          <a:p>
            <a:pPr lvl="1"/>
            <a:r>
              <a:rPr lang="zh-CN" altLang="en-US" sz="2200" b="1" dirty="0"/>
              <a:t>用</a:t>
            </a:r>
            <a:r>
              <a:rPr lang="zh-CN" altLang="en-US" sz="2200" b="1" dirty="0">
                <a:solidFill>
                  <a:srgbClr val="FF0000"/>
                </a:solidFill>
              </a:rPr>
              <a:t>图结构</a:t>
            </a:r>
            <a:r>
              <a:rPr lang="zh-CN" altLang="en-US" sz="2200" b="1" dirty="0"/>
              <a:t>来表示实体和实体之间联系的模型叫做</a:t>
            </a:r>
            <a:r>
              <a:rPr lang="zh-CN" altLang="en-US" sz="2200" b="1" dirty="0">
                <a:solidFill>
                  <a:srgbClr val="FF0000"/>
                </a:solidFill>
              </a:rPr>
              <a:t>网状模型</a:t>
            </a:r>
            <a:r>
              <a:rPr lang="zh-CN" altLang="en-US" sz="2200" b="1" dirty="0"/>
              <a:t>；</a:t>
            </a:r>
          </a:p>
          <a:p>
            <a:pPr lvl="1"/>
            <a:r>
              <a:rPr lang="zh-CN" altLang="en-US" sz="2200" b="1" dirty="0"/>
              <a:t>用</a:t>
            </a:r>
            <a:r>
              <a:rPr lang="zh-CN" altLang="en-US" sz="2200" b="1" dirty="0">
                <a:solidFill>
                  <a:srgbClr val="FF0000"/>
                </a:solidFill>
              </a:rPr>
              <a:t>二维表格</a:t>
            </a:r>
            <a:r>
              <a:rPr lang="zh-CN" altLang="en-US" sz="2200" b="1" dirty="0"/>
              <a:t>表示实体和实体之间联系的模型叫做</a:t>
            </a:r>
            <a:r>
              <a:rPr lang="zh-CN" altLang="en-US" sz="2200" b="1" dirty="0">
                <a:solidFill>
                  <a:srgbClr val="FF0000"/>
                </a:solidFill>
              </a:rPr>
              <a:t>关系模型</a:t>
            </a:r>
            <a:r>
              <a:rPr lang="zh-CN" altLang="en-US" sz="2200" b="1" dirty="0"/>
              <a:t>。</a:t>
            </a:r>
          </a:p>
        </p:txBody>
      </p:sp>
    </p:spTree>
    <p:extLst>
      <p:ext uri="{BB962C8B-B14F-4D97-AF65-F5344CB8AC3E}">
        <p14:creationId xmlns:p14="http://schemas.microsoft.com/office/powerpoint/2010/main" val="35522705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710083">
                                            <p:txEl>
                                              <p:pRg st="0" end="0"/>
                                            </p:txEl>
                                          </p:spTgt>
                                        </p:tgtEl>
                                        <p:attrNameLst>
                                          <p:attrName>style.visibility</p:attrName>
                                        </p:attrNameLst>
                                      </p:cBhvr>
                                      <p:to>
                                        <p:strVal val="visible"/>
                                      </p:to>
                                    </p:set>
                                    <p:anim calcmode="lin" valueType="num">
                                      <p:cBhvr>
                                        <p:cTn id="7" dur="500" fill="hold"/>
                                        <p:tgtEl>
                                          <p:spTgt spid="17100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10083">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710083">
                                            <p:txEl>
                                              <p:pRg st="1" end="1"/>
                                            </p:txEl>
                                          </p:spTgt>
                                        </p:tgtEl>
                                        <p:attrNameLst>
                                          <p:attrName>style.visibility</p:attrName>
                                        </p:attrNameLst>
                                      </p:cBhvr>
                                      <p:to>
                                        <p:strVal val="visible"/>
                                      </p:to>
                                    </p:set>
                                    <p:anim calcmode="lin" valueType="num">
                                      <p:cBhvr>
                                        <p:cTn id="12" dur="500" fill="hold"/>
                                        <p:tgtEl>
                                          <p:spTgt spid="171008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710083">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710083">
                                            <p:txEl>
                                              <p:pRg st="2" end="2"/>
                                            </p:txEl>
                                          </p:spTgt>
                                        </p:tgtEl>
                                        <p:attrNameLst>
                                          <p:attrName>style.visibility</p:attrName>
                                        </p:attrNameLst>
                                      </p:cBhvr>
                                      <p:to>
                                        <p:strVal val="visible"/>
                                      </p:to>
                                    </p:set>
                                    <p:anim calcmode="lin" valueType="num">
                                      <p:cBhvr>
                                        <p:cTn id="17" dur="500" fill="hold"/>
                                        <p:tgtEl>
                                          <p:spTgt spid="171008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710083">
                                            <p:txEl>
                                              <p:pRg st="2" end="2"/>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710083">
                                            <p:txEl>
                                              <p:pRg st="3" end="3"/>
                                            </p:txEl>
                                          </p:spTgt>
                                        </p:tgtEl>
                                        <p:attrNameLst>
                                          <p:attrName>style.visibility</p:attrName>
                                        </p:attrNameLst>
                                      </p:cBhvr>
                                      <p:to>
                                        <p:strVal val="visible"/>
                                      </p:to>
                                    </p:set>
                                    <p:anim calcmode="lin" valueType="num">
                                      <p:cBhvr>
                                        <p:cTn id="22" dur="500" fill="hold"/>
                                        <p:tgtEl>
                                          <p:spTgt spid="171008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710083">
                                            <p:txEl>
                                              <p:pRg st="3" end="3"/>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nodeType="afterEffect">
                                  <p:stCondLst>
                                    <p:cond delay="0"/>
                                  </p:stCondLst>
                                  <p:childTnLst>
                                    <p:set>
                                      <p:cBhvr>
                                        <p:cTn id="26" dur="1" fill="hold">
                                          <p:stCondLst>
                                            <p:cond delay="0"/>
                                          </p:stCondLst>
                                        </p:cTn>
                                        <p:tgtEl>
                                          <p:spTgt spid="1710083">
                                            <p:txEl>
                                              <p:pRg st="4" end="4"/>
                                            </p:txEl>
                                          </p:spTgt>
                                        </p:tgtEl>
                                        <p:attrNameLst>
                                          <p:attrName>style.visibility</p:attrName>
                                        </p:attrNameLst>
                                      </p:cBhvr>
                                      <p:to>
                                        <p:strVal val="visible"/>
                                      </p:to>
                                    </p:set>
                                    <p:anim calcmode="lin" valueType="num">
                                      <p:cBhvr>
                                        <p:cTn id="27" dur="500" fill="hold"/>
                                        <p:tgtEl>
                                          <p:spTgt spid="171008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71008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B5C56AAE-3B3C-477D-857E-964A05C37ABF}" type="slidenum">
              <a:rPr lang="en-US" altLang="zh-CN"/>
              <a:pPr/>
              <a:t>34</a:t>
            </a:fld>
            <a:endParaRPr lang="en-US" altLang="zh-CN"/>
          </a:p>
        </p:txBody>
      </p:sp>
      <p:sp>
        <p:nvSpPr>
          <p:cNvPr id="1711106" name="Rectangle 2"/>
          <p:cNvSpPr>
            <a:spLocks noGrp="1" noChangeArrowheads="1"/>
          </p:cNvSpPr>
          <p:nvPr>
            <p:ph type="title"/>
          </p:nvPr>
        </p:nvSpPr>
        <p:spPr>
          <a:xfrm>
            <a:off x="1331913" y="0"/>
            <a:ext cx="6624637" cy="903288"/>
          </a:xfrm>
        </p:spPr>
        <p:txBody>
          <a:bodyPr/>
          <a:lstStyle/>
          <a:p>
            <a:r>
              <a:rPr lang="zh-CN" altLang="en-US" b="0">
                <a:solidFill>
                  <a:schemeClr val="hlink"/>
                </a:solidFill>
                <a:effectLst>
                  <a:outerShdw blurRad="38100" dist="38100" dir="2700000" algn="tl">
                    <a:srgbClr val="C0C0C0"/>
                  </a:outerShdw>
                </a:effectLst>
              </a:rPr>
              <a:t>数据库结构与数据库设计</a:t>
            </a:r>
          </a:p>
        </p:txBody>
      </p:sp>
      <p:sp>
        <p:nvSpPr>
          <p:cNvPr id="1711107" name="Rectangle 3"/>
          <p:cNvSpPr>
            <a:spLocks noGrp="1" noChangeArrowheads="1"/>
          </p:cNvSpPr>
          <p:nvPr>
            <p:ph type="body" idx="1"/>
          </p:nvPr>
        </p:nvSpPr>
        <p:spPr>
          <a:xfrm>
            <a:off x="250825" y="1268413"/>
            <a:ext cx="8713788" cy="3816350"/>
          </a:xfrm>
        </p:spPr>
        <p:txBody>
          <a:bodyPr/>
          <a:lstStyle/>
          <a:p>
            <a:r>
              <a:rPr lang="zh-CN" altLang="en-US" sz="2600" b="1" dirty="0"/>
              <a:t>常用数据模型</a:t>
            </a:r>
          </a:p>
          <a:p>
            <a:pPr lvl="1"/>
            <a:r>
              <a:rPr lang="zh-CN" altLang="en-US" sz="2200" b="1" dirty="0"/>
              <a:t>关系模型是目前数据库普遍采用的一种数据结构模型。</a:t>
            </a:r>
          </a:p>
          <a:p>
            <a:pPr lvl="1"/>
            <a:r>
              <a:rPr lang="zh-CN" altLang="en-US" sz="2200" b="1" dirty="0"/>
              <a:t>由关系数据模型组成的数据库称为关系数据库，而管理关系数据库的软件称为关系数据库管理系统。</a:t>
            </a:r>
          </a:p>
          <a:p>
            <a:pPr lvl="1"/>
            <a:r>
              <a:rPr lang="zh-CN" altLang="en-US" sz="2200" b="1" dirty="0"/>
              <a:t>关系数据库管理系统是被公认为最有前途的一种数据库管理系统，目前已成为占据主导地位的数据库管理系统。如大型数据库管理系统软件</a:t>
            </a:r>
            <a:r>
              <a:rPr lang="en-US" altLang="zh-CN" sz="2200" b="1" dirty="0"/>
              <a:t>Oracle</a:t>
            </a:r>
            <a:r>
              <a:rPr lang="zh-CN" altLang="en-US" sz="2200" b="1" dirty="0"/>
              <a:t>、</a:t>
            </a:r>
            <a:r>
              <a:rPr lang="en-US" altLang="zh-CN" sz="2200" b="1" dirty="0"/>
              <a:t>SQL-Server</a:t>
            </a:r>
            <a:r>
              <a:rPr lang="zh-CN" altLang="en-US" sz="2200" b="1" dirty="0"/>
              <a:t>、</a:t>
            </a:r>
            <a:r>
              <a:rPr lang="en-US" altLang="zh-CN" sz="2200" b="1" dirty="0"/>
              <a:t>DB2</a:t>
            </a:r>
            <a:r>
              <a:rPr lang="zh-CN" altLang="en-US" sz="2200" b="1" dirty="0"/>
              <a:t>、</a:t>
            </a:r>
            <a:r>
              <a:rPr lang="en-US" altLang="zh-CN" sz="2200" b="1" dirty="0"/>
              <a:t>Sybase</a:t>
            </a:r>
            <a:r>
              <a:rPr lang="zh-CN" altLang="en-US" sz="2200" b="1" dirty="0"/>
              <a:t>等，中小型数据库管理系统软件</a:t>
            </a:r>
            <a:r>
              <a:rPr lang="en-US" altLang="zh-CN" sz="2200" b="1" dirty="0"/>
              <a:t>Informix</a:t>
            </a:r>
            <a:r>
              <a:rPr lang="zh-CN" altLang="en-US" sz="2200" b="1" dirty="0"/>
              <a:t>、</a:t>
            </a:r>
            <a:r>
              <a:rPr lang="en-US" altLang="zh-CN" sz="2200" b="1" dirty="0"/>
              <a:t>Visual FoxPro</a:t>
            </a:r>
            <a:r>
              <a:rPr lang="zh-CN" altLang="en-US" sz="2200" b="1" dirty="0"/>
              <a:t>和 </a:t>
            </a:r>
            <a:r>
              <a:rPr lang="en-US" altLang="zh-CN" sz="2200" b="1" dirty="0"/>
              <a:t>MS Access</a:t>
            </a:r>
            <a:r>
              <a:rPr lang="zh-CN" altLang="en-US" sz="2200" b="1" dirty="0"/>
              <a:t>等。</a:t>
            </a:r>
            <a:endParaRPr lang="zh-CN" altLang="en-US" sz="2200" dirty="0"/>
          </a:p>
        </p:txBody>
      </p:sp>
    </p:spTree>
    <p:extLst>
      <p:ext uri="{BB962C8B-B14F-4D97-AF65-F5344CB8AC3E}">
        <p14:creationId xmlns:p14="http://schemas.microsoft.com/office/powerpoint/2010/main" val="27778752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711107">
                                            <p:txEl>
                                              <p:pRg st="0" end="0"/>
                                            </p:txEl>
                                          </p:spTgt>
                                        </p:tgtEl>
                                        <p:attrNameLst>
                                          <p:attrName>style.visibility</p:attrName>
                                        </p:attrNameLst>
                                      </p:cBhvr>
                                      <p:to>
                                        <p:strVal val="visible"/>
                                      </p:to>
                                    </p:set>
                                    <p:animEffect transition="in" filter="barn(inHorizontal)">
                                      <p:cBhvr>
                                        <p:cTn id="7" dur="500"/>
                                        <p:tgtEl>
                                          <p:spTgt spid="1711107">
                                            <p:txEl>
                                              <p:pRg st="0" end="0"/>
                                            </p:txEl>
                                          </p:spTgt>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1711107">
                                            <p:txEl>
                                              <p:pRg st="1" end="1"/>
                                            </p:txEl>
                                          </p:spTgt>
                                        </p:tgtEl>
                                        <p:attrNameLst>
                                          <p:attrName>style.visibility</p:attrName>
                                        </p:attrNameLst>
                                      </p:cBhvr>
                                      <p:to>
                                        <p:strVal val="visible"/>
                                      </p:to>
                                    </p:set>
                                    <p:animEffect transition="in" filter="barn(inHorizontal)">
                                      <p:cBhvr>
                                        <p:cTn id="11" dur="500"/>
                                        <p:tgtEl>
                                          <p:spTgt spid="1711107">
                                            <p:txEl>
                                              <p:pRg st="1" end="1"/>
                                            </p:txEl>
                                          </p:spTgt>
                                        </p:tgtEl>
                                      </p:cBhvr>
                                    </p:animEffect>
                                  </p:childTnLst>
                                </p:cTn>
                              </p:par>
                            </p:childTnLst>
                          </p:cTn>
                        </p:par>
                        <p:par>
                          <p:cTn id="12" fill="hold" nodeType="afterGroup">
                            <p:stCondLst>
                              <p:cond delay="1000"/>
                            </p:stCondLst>
                            <p:childTnLst>
                              <p:par>
                                <p:cTn id="13" presetID="16" presetClass="entr" presetSubtype="26" fill="hold" nodeType="afterEffect">
                                  <p:stCondLst>
                                    <p:cond delay="0"/>
                                  </p:stCondLst>
                                  <p:childTnLst>
                                    <p:set>
                                      <p:cBhvr>
                                        <p:cTn id="14" dur="1" fill="hold">
                                          <p:stCondLst>
                                            <p:cond delay="0"/>
                                          </p:stCondLst>
                                        </p:cTn>
                                        <p:tgtEl>
                                          <p:spTgt spid="1711107">
                                            <p:txEl>
                                              <p:pRg st="2" end="2"/>
                                            </p:txEl>
                                          </p:spTgt>
                                        </p:tgtEl>
                                        <p:attrNameLst>
                                          <p:attrName>style.visibility</p:attrName>
                                        </p:attrNameLst>
                                      </p:cBhvr>
                                      <p:to>
                                        <p:strVal val="visible"/>
                                      </p:to>
                                    </p:set>
                                    <p:animEffect transition="in" filter="barn(inHorizontal)">
                                      <p:cBhvr>
                                        <p:cTn id="15" dur="500"/>
                                        <p:tgtEl>
                                          <p:spTgt spid="1711107">
                                            <p:txEl>
                                              <p:pRg st="2" end="2"/>
                                            </p:txEl>
                                          </p:spTgt>
                                        </p:tgtEl>
                                      </p:cBhvr>
                                    </p:animEffect>
                                  </p:childTnLst>
                                </p:cTn>
                              </p:par>
                            </p:childTnLst>
                          </p:cTn>
                        </p:par>
                        <p:par>
                          <p:cTn id="16" fill="hold" nodeType="afterGroup">
                            <p:stCondLst>
                              <p:cond delay="1500"/>
                            </p:stCondLst>
                            <p:childTnLst>
                              <p:par>
                                <p:cTn id="17" presetID="16" presetClass="entr" presetSubtype="26" fill="hold" nodeType="afterEffect">
                                  <p:stCondLst>
                                    <p:cond delay="0"/>
                                  </p:stCondLst>
                                  <p:childTnLst>
                                    <p:set>
                                      <p:cBhvr>
                                        <p:cTn id="18" dur="1" fill="hold">
                                          <p:stCondLst>
                                            <p:cond delay="0"/>
                                          </p:stCondLst>
                                        </p:cTn>
                                        <p:tgtEl>
                                          <p:spTgt spid="1711107">
                                            <p:txEl>
                                              <p:pRg st="3" end="3"/>
                                            </p:txEl>
                                          </p:spTgt>
                                        </p:tgtEl>
                                        <p:attrNameLst>
                                          <p:attrName>style.visibility</p:attrName>
                                        </p:attrNameLst>
                                      </p:cBhvr>
                                      <p:to>
                                        <p:strVal val="visible"/>
                                      </p:to>
                                    </p:set>
                                    <p:animEffect transition="in" filter="barn(inHorizontal)">
                                      <p:cBhvr>
                                        <p:cTn id="19" dur="500"/>
                                        <p:tgtEl>
                                          <p:spTgt spid="1711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FFE16A5-4555-4F52-BFA8-4F8D660C4F11}" type="slidenum">
              <a:rPr lang="en-US" altLang="zh-CN"/>
              <a:pPr/>
              <a:t>35</a:t>
            </a:fld>
            <a:endParaRPr lang="en-US" altLang="zh-CN"/>
          </a:p>
        </p:txBody>
      </p:sp>
      <p:sp>
        <p:nvSpPr>
          <p:cNvPr id="1712130" name="Rectangle 2"/>
          <p:cNvSpPr>
            <a:spLocks noGrp="1" noChangeArrowheads="1"/>
          </p:cNvSpPr>
          <p:nvPr>
            <p:ph type="title"/>
          </p:nvPr>
        </p:nvSpPr>
        <p:spPr>
          <a:xfrm>
            <a:off x="1331913" y="0"/>
            <a:ext cx="6624637" cy="903288"/>
          </a:xfrm>
        </p:spPr>
        <p:txBody>
          <a:bodyPr/>
          <a:lstStyle/>
          <a:p>
            <a:r>
              <a:rPr lang="zh-CN" altLang="en-US" b="0">
                <a:solidFill>
                  <a:schemeClr val="hlink"/>
                </a:solidFill>
                <a:effectLst>
                  <a:outerShdw blurRad="38100" dist="38100" dir="2700000" algn="tl">
                    <a:srgbClr val="C0C0C0"/>
                  </a:outerShdw>
                </a:effectLst>
              </a:rPr>
              <a:t>数据库结构与数据库设计</a:t>
            </a:r>
          </a:p>
        </p:txBody>
      </p:sp>
      <p:sp>
        <p:nvSpPr>
          <p:cNvPr id="1712131" name="Rectangle 3"/>
          <p:cNvSpPr>
            <a:spLocks noGrp="1" noChangeArrowheads="1"/>
          </p:cNvSpPr>
          <p:nvPr>
            <p:ph type="body" idx="1"/>
          </p:nvPr>
        </p:nvSpPr>
        <p:spPr>
          <a:xfrm>
            <a:off x="250825" y="1484313"/>
            <a:ext cx="8713788" cy="3673475"/>
          </a:xfrm>
        </p:spPr>
        <p:txBody>
          <a:bodyPr/>
          <a:lstStyle/>
          <a:p>
            <a:r>
              <a:rPr lang="zh-CN" altLang="en-US" b="1"/>
              <a:t>关系数据模型</a:t>
            </a:r>
          </a:p>
          <a:p>
            <a:pPr lvl="1"/>
            <a:r>
              <a:rPr lang="zh-CN" altLang="en-US" b="1"/>
              <a:t>关系模型是建立在严格的数学概念基础上的，由关系数据结构、关系操作集合和关系完整性约束三部分组成。</a:t>
            </a:r>
          </a:p>
          <a:p>
            <a:pPr lvl="1"/>
            <a:r>
              <a:rPr lang="zh-CN" altLang="en-US" b="1"/>
              <a:t>关系数据模型把一些复杂的数据结构归结为简单的二元关系（即二维表格形式），由行和列组成。</a:t>
            </a:r>
          </a:p>
        </p:txBody>
      </p:sp>
    </p:spTree>
    <p:extLst>
      <p:ext uri="{BB962C8B-B14F-4D97-AF65-F5344CB8AC3E}">
        <p14:creationId xmlns:p14="http://schemas.microsoft.com/office/powerpoint/2010/main" val="30573634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712131">
                                            <p:txEl>
                                              <p:pRg st="0" end="0"/>
                                            </p:txEl>
                                          </p:spTgt>
                                        </p:tgtEl>
                                        <p:attrNameLst>
                                          <p:attrName>style.visibility</p:attrName>
                                        </p:attrNameLst>
                                      </p:cBhvr>
                                      <p:to>
                                        <p:strVal val="visible"/>
                                      </p:to>
                                    </p:set>
                                    <p:anim calcmode="lin" valueType="num">
                                      <p:cBhvr>
                                        <p:cTn id="7" dur="500" fill="hold"/>
                                        <p:tgtEl>
                                          <p:spTgt spid="17121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12131">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712131">
                                            <p:txEl>
                                              <p:pRg st="1" end="1"/>
                                            </p:txEl>
                                          </p:spTgt>
                                        </p:tgtEl>
                                        <p:attrNameLst>
                                          <p:attrName>style.visibility</p:attrName>
                                        </p:attrNameLst>
                                      </p:cBhvr>
                                      <p:to>
                                        <p:strVal val="visible"/>
                                      </p:to>
                                    </p:set>
                                    <p:anim calcmode="lin" valueType="num">
                                      <p:cBhvr>
                                        <p:cTn id="12" dur="500" fill="hold"/>
                                        <p:tgtEl>
                                          <p:spTgt spid="171213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712131">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712131">
                                            <p:txEl>
                                              <p:pRg st="2" end="2"/>
                                            </p:txEl>
                                          </p:spTgt>
                                        </p:tgtEl>
                                        <p:attrNameLst>
                                          <p:attrName>style.visibility</p:attrName>
                                        </p:attrNameLst>
                                      </p:cBhvr>
                                      <p:to>
                                        <p:strVal val="visible"/>
                                      </p:to>
                                    </p:set>
                                    <p:anim calcmode="lin" valueType="num">
                                      <p:cBhvr>
                                        <p:cTn id="17" dur="500" fill="hold"/>
                                        <p:tgtEl>
                                          <p:spTgt spid="171213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71213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7FE20E31-8911-4C46-9C43-181436835F67}" type="slidenum">
              <a:rPr lang="en-US" altLang="zh-CN"/>
              <a:pPr/>
              <a:t>36</a:t>
            </a:fld>
            <a:endParaRPr lang="en-US" altLang="zh-CN"/>
          </a:p>
        </p:txBody>
      </p:sp>
      <p:sp>
        <p:nvSpPr>
          <p:cNvPr id="1715202" name="Rectangle 2"/>
          <p:cNvSpPr>
            <a:spLocks noGrp="1" noChangeArrowheads="1"/>
          </p:cNvSpPr>
          <p:nvPr>
            <p:ph type="title"/>
          </p:nvPr>
        </p:nvSpPr>
        <p:spPr>
          <a:xfrm>
            <a:off x="1331913" y="0"/>
            <a:ext cx="6624637" cy="903288"/>
          </a:xfrm>
        </p:spPr>
        <p:txBody>
          <a:bodyPr/>
          <a:lstStyle/>
          <a:p>
            <a:r>
              <a:rPr lang="zh-CN" altLang="en-US" b="0">
                <a:solidFill>
                  <a:schemeClr val="hlink"/>
                </a:solidFill>
                <a:effectLst>
                  <a:outerShdw blurRad="38100" dist="38100" dir="2700000" algn="tl">
                    <a:srgbClr val="C0C0C0"/>
                  </a:outerShdw>
                </a:effectLst>
              </a:rPr>
              <a:t>数据库结构与数据库设计</a:t>
            </a:r>
          </a:p>
        </p:txBody>
      </p:sp>
      <p:sp>
        <p:nvSpPr>
          <p:cNvPr id="1715203" name="Rectangle 3"/>
          <p:cNvSpPr>
            <a:spLocks noGrp="1" noChangeArrowheads="1"/>
          </p:cNvSpPr>
          <p:nvPr>
            <p:ph type="body" idx="1"/>
          </p:nvPr>
        </p:nvSpPr>
        <p:spPr>
          <a:xfrm>
            <a:off x="179388" y="1196975"/>
            <a:ext cx="8713787" cy="792163"/>
          </a:xfrm>
        </p:spPr>
        <p:txBody>
          <a:bodyPr/>
          <a:lstStyle/>
          <a:p>
            <a:r>
              <a:rPr lang="zh-CN" altLang="en-US" b="1"/>
              <a:t>关系数据模型</a:t>
            </a:r>
          </a:p>
        </p:txBody>
      </p:sp>
      <p:pic>
        <p:nvPicPr>
          <p:cNvPr id="17152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675"/>
            <a:ext cx="9144000" cy="405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9184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715205"/>
                                        </p:tgtEl>
                                        <p:attrNameLst>
                                          <p:attrName>style.visibility</p:attrName>
                                        </p:attrNameLst>
                                      </p:cBhvr>
                                      <p:to>
                                        <p:strVal val="visible"/>
                                      </p:to>
                                    </p:set>
                                    <p:anim calcmode="lin" valueType="num">
                                      <p:cBhvr additive="base">
                                        <p:cTn id="7" dur="500" fill="hold"/>
                                        <p:tgtEl>
                                          <p:spTgt spid="1715205"/>
                                        </p:tgtEl>
                                        <p:attrNameLst>
                                          <p:attrName>ppt_x</p:attrName>
                                        </p:attrNameLst>
                                      </p:cBhvr>
                                      <p:tavLst>
                                        <p:tav tm="0">
                                          <p:val>
                                            <p:strVal val="#ppt_x"/>
                                          </p:val>
                                        </p:tav>
                                        <p:tav tm="100000">
                                          <p:val>
                                            <p:strVal val="#ppt_x"/>
                                          </p:val>
                                        </p:tav>
                                      </p:tavLst>
                                    </p:anim>
                                    <p:anim calcmode="lin" valueType="num">
                                      <p:cBhvr additive="base">
                                        <p:cTn id="8" dur="500" fill="hold"/>
                                        <p:tgtEl>
                                          <p:spTgt spid="1715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F81AD16B-01A8-4CC9-B0F3-B33DDDA053F1}" type="slidenum">
              <a:rPr lang="en-US" altLang="zh-CN"/>
              <a:pPr/>
              <a:t>37</a:t>
            </a:fld>
            <a:endParaRPr lang="en-US" altLang="zh-CN"/>
          </a:p>
        </p:txBody>
      </p:sp>
      <p:sp>
        <p:nvSpPr>
          <p:cNvPr id="1713154" name="Rectangle 2"/>
          <p:cNvSpPr>
            <a:spLocks noGrp="1" noChangeArrowheads="1"/>
          </p:cNvSpPr>
          <p:nvPr>
            <p:ph type="title"/>
          </p:nvPr>
        </p:nvSpPr>
        <p:spPr>
          <a:xfrm>
            <a:off x="1331913" y="0"/>
            <a:ext cx="6624637" cy="903288"/>
          </a:xfrm>
        </p:spPr>
        <p:txBody>
          <a:bodyPr/>
          <a:lstStyle/>
          <a:p>
            <a:r>
              <a:rPr lang="zh-CN" altLang="en-US" b="0">
                <a:solidFill>
                  <a:schemeClr val="hlink"/>
                </a:solidFill>
                <a:effectLst>
                  <a:outerShdw blurRad="38100" dist="38100" dir="2700000" algn="tl">
                    <a:srgbClr val="C0C0C0"/>
                  </a:outerShdw>
                </a:effectLst>
              </a:rPr>
              <a:t>数据库结构与数据库设计</a:t>
            </a:r>
          </a:p>
        </p:txBody>
      </p:sp>
      <p:sp>
        <p:nvSpPr>
          <p:cNvPr id="1713155" name="Rectangle 3"/>
          <p:cNvSpPr>
            <a:spLocks noGrp="1" noChangeArrowheads="1"/>
          </p:cNvSpPr>
          <p:nvPr>
            <p:ph type="body" idx="1"/>
          </p:nvPr>
        </p:nvSpPr>
        <p:spPr>
          <a:xfrm>
            <a:off x="0" y="1196975"/>
            <a:ext cx="8748713" cy="4752975"/>
          </a:xfrm>
        </p:spPr>
        <p:txBody>
          <a:bodyPr/>
          <a:lstStyle/>
          <a:p>
            <a:r>
              <a:rPr lang="zh-CN" altLang="en-US" b="1" dirty="0"/>
              <a:t>关系数据模型</a:t>
            </a:r>
          </a:p>
          <a:p>
            <a:pPr lvl="1"/>
            <a:r>
              <a:rPr lang="zh-CN" altLang="en-US" b="1" dirty="0">
                <a:solidFill>
                  <a:srgbClr val="FF0000"/>
                </a:solidFill>
              </a:rPr>
              <a:t>表中每一行表示</a:t>
            </a:r>
            <a:r>
              <a:rPr lang="zh-CN" altLang="en-US" b="1" dirty="0" smtClean="0">
                <a:solidFill>
                  <a:srgbClr val="FF0000"/>
                </a:solidFill>
              </a:rPr>
              <a:t>一条记录（或称元组），</a:t>
            </a:r>
            <a:r>
              <a:rPr lang="zh-CN" altLang="en-US" b="1" dirty="0">
                <a:solidFill>
                  <a:srgbClr val="FF0000"/>
                </a:solidFill>
              </a:rPr>
              <a:t>每一列表示一个属性</a:t>
            </a:r>
            <a:r>
              <a:rPr lang="zh-CN" altLang="en-US" b="1" dirty="0" smtClean="0">
                <a:solidFill>
                  <a:srgbClr val="FF0000"/>
                </a:solidFill>
              </a:rPr>
              <a:t>（或称字段）</a:t>
            </a:r>
            <a:r>
              <a:rPr lang="zh-CN" altLang="en-US" b="1" dirty="0">
                <a:solidFill>
                  <a:srgbClr val="FF0000"/>
                </a:solidFill>
              </a:rPr>
              <a:t>。</a:t>
            </a:r>
          </a:p>
          <a:p>
            <a:pPr lvl="1"/>
            <a:r>
              <a:rPr lang="zh-CN" altLang="en-US" b="1" dirty="0"/>
              <a:t>作为一个关系的二维表，必须满足以下条件：</a:t>
            </a:r>
          </a:p>
          <a:p>
            <a:pPr lvl="2"/>
            <a:r>
              <a:rPr lang="zh-CN" altLang="en-US" b="1" dirty="0"/>
              <a:t>表中每一列必须是基本数据项（即不可再分解）；</a:t>
            </a:r>
          </a:p>
          <a:p>
            <a:pPr lvl="2"/>
            <a:r>
              <a:rPr lang="zh-CN" altLang="en-US" b="1" dirty="0"/>
              <a:t>表中每一列必须具有相同的数据类型（例如字符型或数值型）；</a:t>
            </a:r>
          </a:p>
          <a:p>
            <a:pPr lvl="2"/>
            <a:r>
              <a:rPr lang="zh-CN" altLang="en-US" b="1" dirty="0"/>
              <a:t>表中每一列的名字必须是唯一的；</a:t>
            </a:r>
          </a:p>
          <a:p>
            <a:pPr lvl="2"/>
            <a:r>
              <a:rPr lang="zh-CN" altLang="en-US" b="1" dirty="0"/>
              <a:t>表中不应有内容完全相同的行；</a:t>
            </a:r>
          </a:p>
          <a:p>
            <a:pPr lvl="2"/>
            <a:r>
              <a:rPr lang="zh-CN" altLang="en-US" b="1" dirty="0"/>
              <a:t>行的顺序与列的顺序不影响表格中所表示的信息的含义。</a:t>
            </a:r>
          </a:p>
        </p:txBody>
      </p:sp>
    </p:spTree>
    <p:extLst>
      <p:ext uri="{BB962C8B-B14F-4D97-AF65-F5344CB8AC3E}">
        <p14:creationId xmlns:p14="http://schemas.microsoft.com/office/powerpoint/2010/main" val="15056631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1713155">
                                            <p:txEl>
                                              <p:pRg st="0" end="0"/>
                                            </p:txEl>
                                          </p:spTgt>
                                        </p:tgtEl>
                                        <p:attrNameLst>
                                          <p:attrName>style.visibility</p:attrName>
                                        </p:attrNameLst>
                                      </p:cBhvr>
                                      <p:to>
                                        <p:strVal val="visible"/>
                                      </p:to>
                                    </p:set>
                                    <p:anim calcmode="lin" valueType="num">
                                      <p:cBhvr additive="base">
                                        <p:cTn id="7" dur="500" fill="hold"/>
                                        <p:tgtEl>
                                          <p:spTgt spid="17131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1315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6" fill="hold" nodeType="afterEffect">
                                  <p:stCondLst>
                                    <p:cond delay="0"/>
                                  </p:stCondLst>
                                  <p:childTnLst>
                                    <p:set>
                                      <p:cBhvr>
                                        <p:cTn id="11" dur="1" fill="hold">
                                          <p:stCondLst>
                                            <p:cond delay="0"/>
                                          </p:stCondLst>
                                        </p:cTn>
                                        <p:tgtEl>
                                          <p:spTgt spid="1713155">
                                            <p:txEl>
                                              <p:pRg st="1" end="1"/>
                                            </p:txEl>
                                          </p:spTgt>
                                        </p:tgtEl>
                                        <p:attrNameLst>
                                          <p:attrName>style.visibility</p:attrName>
                                        </p:attrNameLst>
                                      </p:cBhvr>
                                      <p:to>
                                        <p:strVal val="visible"/>
                                      </p:to>
                                    </p:set>
                                    <p:anim calcmode="lin" valueType="num">
                                      <p:cBhvr additive="base">
                                        <p:cTn id="12" dur="500" fill="hold"/>
                                        <p:tgtEl>
                                          <p:spTgt spid="1713155">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1315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6" fill="hold" nodeType="afterEffect">
                                  <p:stCondLst>
                                    <p:cond delay="0"/>
                                  </p:stCondLst>
                                  <p:childTnLst>
                                    <p:set>
                                      <p:cBhvr>
                                        <p:cTn id="16" dur="1" fill="hold">
                                          <p:stCondLst>
                                            <p:cond delay="0"/>
                                          </p:stCondLst>
                                        </p:cTn>
                                        <p:tgtEl>
                                          <p:spTgt spid="1713155">
                                            <p:txEl>
                                              <p:pRg st="2" end="2"/>
                                            </p:txEl>
                                          </p:spTgt>
                                        </p:tgtEl>
                                        <p:attrNameLst>
                                          <p:attrName>style.visibility</p:attrName>
                                        </p:attrNameLst>
                                      </p:cBhvr>
                                      <p:to>
                                        <p:strVal val="visible"/>
                                      </p:to>
                                    </p:set>
                                    <p:anim calcmode="lin" valueType="num">
                                      <p:cBhvr additive="base">
                                        <p:cTn id="17" dur="500" fill="hold"/>
                                        <p:tgtEl>
                                          <p:spTgt spid="171315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13155">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6" fill="hold" nodeType="afterEffect">
                                  <p:stCondLst>
                                    <p:cond delay="0"/>
                                  </p:stCondLst>
                                  <p:childTnLst>
                                    <p:set>
                                      <p:cBhvr>
                                        <p:cTn id="21" dur="1" fill="hold">
                                          <p:stCondLst>
                                            <p:cond delay="0"/>
                                          </p:stCondLst>
                                        </p:cTn>
                                        <p:tgtEl>
                                          <p:spTgt spid="1713155">
                                            <p:txEl>
                                              <p:pRg st="3" end="3"/>
                                            </p:txEl>
                                          </p:spTgt>
                                        </p:tgtEl>
                                        <p:attrNameLst>
                                          <p:attrName>style.visibility</p:attrName>
                                        </p:attrNameLst>
                                      </p:cBhvr>
                                      <p:to>
                                        <p:strVal val="visible"/>
                                      </p:to>
                                    </p:set>
                                    <p:anim calcmode="lin" valueType="num">
                                      <p:cBhvr additive="base">
                                        <p:cTn id="22" dur="500" fill="hold"/>
                                        <p:tgtEl>
                                          <p:spTgt spid="1713155">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713155">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6" fill="hold" nodeType="afterEffect">
                                  <p:stCondLst>
                                    <p:cond delay="0"/>
                                  </p:stCondLst>
                                  <p:childTnLst>
                                    <p:set>
                                      <p:cBhvr>
                                        <p:cTn id="26" dur="1" fill="hold">
                                          <p:stCondLst>
                                            <p:cond delay="0"/>
                                          </p:stCondLst>
                                        </p:cTn>
                                        <p:tgtEl>
                                          <p:spTgt spid="1713155">
                                            <p:txEl>
                                              <p:pRg st="4" end="4"/>
                                            </p:txEl>
                                          </p:spTgt>
                                        </p:tgtEl>
                                        <p:attrNameLst>
                                          <p:attrName>style.visibility</p:attrName>
                                        </p:attrNameLst>
                                      </p:cBhvr>
                                      <p:to>
                                        <p:strVal val="visible"/>
                                      </p:to>
                                    </p:set>
                                    <p:anim calcmode="lin" valueType="num">
                                      <p:cBhvr additive="base">
                                        <p:cTn id="27" dur="500" fill="hold"/>
                                        <p:tgtEl>
                                          <p:spTgt spid="171315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713155">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6" fill="hold" nodeType="afterEffect">
                                  <p:stCondLst>
                                    <p:cond delay="0"/>
                                  </p:stCondLst>
                                  <p:childTnLst>
                                    <p:set>
                                      <p:cBhvr>
                                        <p:cTn id="31" dur="1" fill="hold">
                                          <p:stCondLst>
                                            <p:cond delay="0"/>
                                          </p:stCondLst>
                                        </p:cTn>
                                        <p:tgtEl>
                                          <p:spTgt spid="1713155">
                                            <p:txEl>
                                              <p:pRg st="5" end="5"/>
                                            </p:txEl>
                                          </p:spTgt>
                                        </p:tgtEl>
                                        <p:attrNameLst>
                                          <p:attrName>style.visibility</p:attrName>
                                        </p:attrNameLst>
                                      </p:cBhvr>
                                      <p:to>
                                        <p:strVal val="visible"/>
                                      </p:to>
                                    </p:set>
                                    <p:anim calcmode="lin" valueType="num">
                                      <p:cBhvr additive="base">
                                        <p:cTn id="32" dur="500" fill="hold"/>
                                        <p:tgtEl>
                                          <p:spTgt spid="1713155">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713155">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6" fill="hold" nodeType="afterEffect">
                                  <p:stCondLst>
                                    <p:cond delay="0"/>
                                  </p:stCondLst>
                                  <p:childTnLst>
                                    <p:set>
                                      <p:cBhvr>
                                        <p:cTn id="36" dur="1" fill="hold">
                                          <p:stCondLst>
                                            <p:cond delay="0"/>
                                          </p:stCondLst>
                                        </p:cTn>
                                        <p:tgtEl>
                                          <p:spTgt spid="1713155">
                                            <p:txEl>
                                              <p:pRg st="6" end="6"/>
                                            </p:txEl>
                                          </p:spTgt>
                                        </p:tgtEl>
                                        <p:attrNameLst>
                                          <p:attrName>style.visibility</p:attrName>
                                        </p:attrNameLst>
                                      </p:cBhvr>
                                      <p:to>
                                        <p:strVal val="visible"/>
                                      </p:to>
                                    </p:set>
                                    <p:anim calcmode="lin" valueType="num">
                                      <p:cBhvr additive="base">
                                        <p:cTn id="37" dur="500" fill="hold"/>
                                        <p:tgtEl>
                                          <p:spTgt spid="171315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13155">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6" fill="hold" nodeType="afterEffect">
                                  <p:stCondLst>
                                    <p:cond delay="0"/>
                                  </p:stCondLst>
                                  <p:childTnLst>
                                    <p:set>
                                      <p:cBhvr>
                                        <p:cTn id="41" dur="1" fill="hold">
                                          <p:stCondLst>
                                            <p:cond delay="0"/>
                                          </p:stCondLst>
                                        </p:cTn>
                                        <p:tgtEl>
                                          <p:spTgt spid="1713155">
                                            <p:txEl>
                                              <p:pRg st="7" end="7"/>
                                            </p:txEl>
                                          </p:spTgt>
                                        </p:tgtEl>
                                        <p:attrNameLst>
                                          <p:attrName>style.visibility</p:attrName>
                                        </p:attrNameLst>
                                      </p:cBhvr>
                                      <p:to>
                                        <p:strVal val="visible"/>
                                      </p:to>
                                    </p:set>
                                    <p:anim calcmode="lin" valueType="num">
                                      <p:cBhvr additive="base">
                                        <p:cTn id="42" dur="500" fill="hold"/>
                                        <p:tgtEl>
                                          <p:spTgt spid="1713155">
                                            <p:txEl>
                                              <p:pRg st="7" end="7"/>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71315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C085A6A3-A3E2-4BFB-99C0-40CFD80A607A}" type="slidenum">
              <a:rPr lang="en-US" altLang="zh-CN"/>
              <a:pPr/>
              <a:t>38</a:t>
            </a:fld>
            <a:endParaRPr lang="en-US" altLang="zh-CN"/>
          </a:p>
        </p:txBody>
      </p:sp>
      <p:sp>
        <p:nvSpPr>
          <p:cNvPr id="1716226" name="Rectangle 2"/>
          <p:cNvSpPr>
            <a:spLocks noGrp="1" noChangeArrowheads="1"/>
          </p:cNvSpPr>
          <p:nvPr>
            <p:ph type="title"/>
          </p:nvPr>
        </p:nvSpPr>
        <p:spPr>
          <a:xfrm>
            <a:off x="1331913" y="0"/>
            <a:ext cx="6624637" cy="903288"/>
          </a:xfrm>
        </p:spPr>
        <p:txBody>
          <a:bodyPr/>
          <a:lstStyle/>
          <a:p>
            <a:r>
              <a:rPr lang="zh-CN" altLang="en-US" b="0">
                <a:solidFill>
                  <a:schemeClr val="hlink"/>
                </a:solidFill>
                <a:effectLst>
                  <a:outerShdw blurRad="38100" dist="38100" dir="2700000" algn="tl">
                    <a:srgbClr val="C0C0C0"/>
                  </a:outerShdw>
                </a:effectLst>
              </a:rPr>
              <a:t>数据库结构与数据库设计</a:t>
            </a:r>
          </a:p>
        </p:txBody>
      </p:sp>
      <p:sp>
        <p:nvSpPr>
          <p:cNvPr id="1716227" name="Rectangle 3"/>
          <p:cNvSpPr>
            <a:spLocks noGrp="1" noChangeArrowheads="1"/>
          </p:cNvSpPr>
          <p:nvPr>
            <p:ph type="body" idx="1"/>
          </p:nvPr>
        </p:nvSpPr>
        <p:spPr>
          <a:xfrm>
            <a:off x="0" y="1052513"/>
            <a:ext cx="9072563" cy="4897437"/>
          </a:xfrm>
        </p:spPr>
        <p:txBody>
          <a:bodyPr/>
          <a:lstStyle/>
          <a:p>
            <a:pPr>
              <a:spcBef>
                <a:spcPct val="0"/>
              </a:spcBef>
              <a:buClrTx/>
              <a:buSzTx/>
              <a:buFontTx/>
              <a:buNone/>
            </a:pPr>
            <a:r>
              <a:rPr lang="en-US" altLang="zh-CN" b="1" dirty="0"/>
              <a:t>          </a:t>
            </a:r>
            <a:r>
              <a:rPr lang="zh-CN" altLang="en-US" b="1" dirty="0"/>
              <a:t>关系数据库中最常用的术语有字段、记录、表和联系等，以及对数据库关系表中信息的基本操作：选择、投影和连接。</a:t>
            </a:r>
          </a:p>
          <a:p>
            <a:pPr lvl="1"/>
            <a:r>
              <a:rPr lang="zh-CN" altLang="en-US" sz="2400" b="1" dirty="0">
                <a:solidFill>
                  <a:srgbClr val="FF0000"/>
                </a:solidFill>
              </a:rPr>
              <a:t>字段（</a:t>
            </a:r>
            <a:r>
              <a:rPr lang="en-US" altLang="zh-CN" sz="2400" b="1" dirty="0">
                <a:solidFill>
                  <a:srgbClr val="FF0000"/>
                </a:solidFill>
              </a:rPr>
              <a:t>Field</a:t>
            </a:r>
            <a:r>
              <a:rPr lang="zh-CN" altLang="en-US" sz="2400" b="1" dirty="0" smtClean="0">
                <a:solidFill>
                  <a:srgbClr val="FF0000"/>
                </a:solidFill>
              </a:rPr>
              <a:t>）：</a:t>
            </a:r>
            <a:r>
              <a:rPr lang="zh-CN" altLang="en-US" sz="2400" b="1" dirty="0" smtClean="0">
                <a:solidFill>
                  <a:srgbClr val="FF0000"/>
                </a:solidFill>
              </a:rPr>
              <a:t>列，属性</a:t>
            </a:r>
            <a:endParaRPr lang="zh-CN" altLang="en-US" sz="2400" b="1" dirty="0">
              <a:solidFill>
                <a:srgbClr val="FF0000"/>
              </a:solidFill>
            </a:endParaRPr>
          </a:p>
          <a:p>
            <a:pPr lvl="1"/>
            <a:r>
              <a:rPr lang="zh-CN" altLang="en-US" sz="2400" b="1" dirty="0">
                <a:solidFill>
                  <a:srgbClr val="FF0000"/>
                </a:solidFill>
              </a:rPr>
              <a:t>记录（</a:t>
            </a:r>
            <a:r>
              <a:rPr lang="en-US" altLang="zh-CN" sz="2400" b="1" dirty="0">
                <a:solidFill>
                  <a:srgbClr val="FF0000"/>
                </a:solidFill>
              </a:rPr>
              <a:t>Record</a:t>
            </a:r>
            <a:r>
              <a:rPr lang="zh-CN" altLang="en-US" sz="2400" b="1" dirty="0" smtClean="0">
                <a:solidFill>
                  <a:srgbClr val="FF0000"/>
                </a:solidFill>
              </a:rPr>
              <a:t>）：</a:t>
            </a:r>
            <a:r>
              <a:rPr lang="zh-CN" altLang="en-US" sz="2400" b="1" dirty="0" smtClean="0">
                <a:solidFill>
                  <a:srgbClr val="FF0000"/>
                </a:solidFill>
              </a:rPr>
              <a:t>行，元组</a:t>
            </a:r>
            <a:endParaRPr lang="zh-CN" altLang="en-US" sz="2400" b="1" dirty="0">
              <a:solidFill>
                <a:srgbClr val="FF0000"/>
              </a:solidFill>
            </a:endParaRPr>
          </a:p>
          <a:p>
            <a:pPr lvl="1"/>
            <a:r>
              <a:rPr lang="zh-CN" altLang="en-US" sz="2400" b="1" dirty="0">
                <a:solidFill>
                  <a:srgbClr val="FF0000"/>
                </a:solidFill>
              </a:rPr>
              <a:t>表（</a:t>
            </a:r>
            <a:r>
              <a:rPr lang="en-US" altLang="zh-CN" sz="2400" b="1" dirty="0">
                <a:solidFill>
                  <a:srgbClr val="FF0000"/>
                </a:solidFill>
              </a:rPr>
              <a:t>Table</a:t>
            </a:r>
            <a:r>
              <a:rPr lang="zh-CN" altLang="en-US" sz="2400" b="1" dirty="0">
                <a:solidFill>
                  <a:srgbClr val="FF0000"/>
                </a:solidFill>
              </a:rPr>
              <a:t>）</a:t>
            </a:r>
          </a:p>
          <a:p>
            <a:pPr lvl="1"/>
            <a:r>
              <a:rPr lang="zh-CN" altLang="en-US" sz="2400" b="1" dirty="0"/>
              <a:t>数据库（</a:t>
            </a:r>
            <a:r>
              <a:rPr lang="en-US" altLang="zh-CN" sz="2400" b="1" dirty="0" err="1"/>
              <a:t>DataBase</a:t>
            </a:r>
            <a:r>
              <a:rPr lang="zh-CN" altLang="en-US" sz="2400" b="1" dirty="0"/>
              <a:t>）</a:t>
            </a:r>
          </a:p>
          <a:p>
            <a:pPr lvl="1"/>
            <a:r>
              <a:rPr lang="zh-CN" altLang="en-US" sz="2400" b="1" dirty="0" smtClean="0"/>
              <a:t>联系</a:t>
            </a:r>
            <a:r>
              <a:rPr lang="zh-CN" altLang="en-US" sz="2400" b="1" dirty="0"/>
              <a:t>（</a:t>
            </a:r>
            <a:r>
              <a:rPr lang="en-US" altLang="zh-CN" sz="2400" b="1" dirty="0"/>
              <a:t>Relationship</a:t>
            </a:r>
            <a:r>
              <a:rPr lang="zh-CN" altLang="en-US" sz="2400" b="1" dirty="0"/>
              <a:t>） </a:t>
            </a:r>
          </a:p>
          <a:p>
            <a:pPr lvl="1"/>
            <a:r>
              <a:rPr lang="zh-CN" altLang="en-US" sz="2400" b="1" dirty="0"/>
              <a:t>完整性（实体完整性、参照完整性用户自定义完整性）</a:t>
            </a:r>
          </a:p>
          <a:p>
            <a:pPr lvl="1"/>
            <a:r>
              <a:rPr lang="zh-CN" altLang="en-US" sz="2400" b="1" dirty="0"/>
              <a:t>关系操作（选择、投影和连接）</a:t>
            </a:r>
          </a:p>
        </p:txBody>
      </p:sp>
    </p:spTree>
    <p:extLst>
      <p:ext uri="{BB962C8B-B14F-4D97-AF65-F5344CB8AC3E}">
        <p14:creationId xmlns:p14="http://schemas.microsoft.com/office/powerpoint/2010/main" val="6686121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716227">
                                            <p:txEl>
                                              <p:pRg st="0" end="0"/>
                                            </p:txEl>
                                          </p:spTgt>
                                        </p:tgtEl>
                                        <p:attrNameLst>
                                          <p:attrName>style.visibility</p:attrName>
                                        </p:attrNameLst>
                                      </p:cBhvr>
                                      <p:to>
                                        <p:strVal val="visible"/>
                                      </p:to>
                                    </p:set>
                                    <p:anim calcmode="lin" valueType="num">
                                      <p:cBhvr>
                                        <p:cTn id="7" dur="1000" fill="hold"/>
                                        <p:tgtEl>
                                          <p:spTgt spid="171622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7162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716227">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716227">
                                            <p:txEl>
                                              <p:pRg st="1" end="1"/>
                                            </p:txEl>
                                          </p:spTgt>
                                        </p:tgtEl>
                                        <p:attrNameLst>
                                          <p:attrName>style.visibility</p:attrName>
                                        </p:attrNameLst>
                                      </p:cBhvr>
                                      <p:to>
                                        <p:strVal val="visible"/>
                                      </p:to>
                                    </p:set>
                                    <p:anim calcmode="lin" valueType="num">
                                      <p:cBhvr>
                                        <p:cTn id="13" dur="1000" fill="hold"/>
                                        <p:tgtEl>
                                          <p:spTgt spid="1716227">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171622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716227">
                                            <p:txEl>
                                              <p:pRg st="1" end="1"/>
                                            </p:txEl>
                                          </p:spTgt>
                                        </p:tgtEl>
                                      </p:cBhvr>
                                    </p:animEffect>
                                  </p:child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716227">
                                            <p:txEl>
                                              <p:pRg st="2" end="2"/>
                                            </p:txEl>
                                          </p:spTgt>
                                        </p:tgtEl>
                                        <p:attrNameLst>
                                          <p:attrName>style.visibility</p:attrName>
                                        </p:attrNameLst>
                                      </p:cBhvr>
                                      <p:to>
                                        <p:strVal val="visible"/>
                                      </p:to>
                                    </p:set>
                                    <p:anim calcmode="lin" valueType="num">
                                      <p:cBhvr>
                                        <p:cTn id="19" dur="1000" fill="hold"/>
                                        <p:tgtEl>
                                          <p:spTgt spid="1716227">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171622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716227">
                                            <p:txEl>
                                              <p:pRg st="2" end="2"/>
                                            </p:txEl>
                                          </p:spTgt>
                                        </p:tgtEl>
                                      </p:cBhvr>
                                    </p:animEffect>
                                  </p:child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716227">
                                            <p:txEl>
                                              <p:pRg st="3" end="3"/>
                                            </p:txEl>
                                          </p:spTgt>
                                        </p:tgtEl>
                                        <p:attrNameLst>
                                          <p:attrName>style.visibility</p:attrName>
                                        </p:attrNameLst>
                                      </p:cBhvr>
                                      <p:to>
                                        <p:strVal val="visible"/>
                                      </p:to>
                                    </p:set>
                                    <p:anim calcmode="lin" valueType="num">
                                      <p:cBhvr>
                                        <p:cTn id="25" dur="1000" fill="hold"/>
                                        <p:tgtEl>
                                          <p:spTgt spid="1716227">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1716227">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716227">
                                            <p:txEl>
                                              <p:pRg st="3" end="3"/>
                                            </p:txEl>
                                          </p:spTgt>
                                        </p:tgtEl>
                                      </p:cBhvr>
                                    </p:animEffect>
                                  </p:child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716227">
                                            <p:txEl>
                                              <p:pRg st="4" end="4"/>
                                            </p:txEl>
                                          </p:spTgt>
                                        </p:tgtEl>
                                        <p:attrNameLst>
                                          <p:attrName>style.visibility</p:attrName>
                                        </p:attrNameLst>
                                      </p:cBhvr>
                                      <p:to>
                                        <p:strVal val="visible"/>
                                      </p:to>
                                    </p:set>
                                    <p:anim calcmode="lin" valueType="num">
                                      <p:cBhvr>
                                        <p:cTn id="31" dur="1000" fill="hold"/>
                                        <p:tgtEl>
                                          <p:spTgt spid="1716227">
                                            <p:txEl>
                                              <p:pRg st="4" end="4"/>
                                            </p:txEl>
                                          </p:spTgt>
                                        </p:tgtEl>
                                        <p:attrNameLst>
                                          <p:attrName>ppt_w</p:attrName>
                                        </p:attrNameLst>
                                      </p:cBhvr>
                                      <p:tavLst>
                                        <p:tav tm="0">
                                          <p:val>
                                            <p:strVal val="#ppt_w+.3"/>
                                          </p:val>
                                        </p:tav>
                                        <p:tav tm="100000">
                                          <p:val>
                                            <p:strVal val="#ppt_w"/>
                                          </p:val>
                                        </p:tav>
                                      </p:tavLst>
                                    </p:anim>
                                    <p:anim calcmode="lin" valueType="num">
                                      <p:cBhvr>
                                        <p:cTn id="32" dur="1000" fill="hold"/>
                                        <p:tgtEl>
                                          <p:spTgt spid="1716227">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716227">
                                            <p:txEl>
                                              <p:pRg st="4" end="4"/>
                                            </p:txEl>
                                          </p:spTgt>
                                        </p:tgtEl>
                                      </p:cBhvr>
                                    </p:animEffect>
                                  </p:childTnLst>
                                </p:cTn>
                              </p:par>
                            </p:childTnLst>
                          </p:cTn>
                        </p:par>
                        <p:par>
                          <p:cTn id="34" fill="hold" nodeType="afterGroup">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1716227">
                                            <p:txEl>
                                              <p:pRg st="5" end="5"/>
                                            </p:txEl>
                                          </p:spTgt>
                                        </p:tgtEl>
                                        <p:attrNameLst>
                                          <p:attrName>style.visibility</p:attrName>
                                        </p:attrNameLst>
                                      </p:cBhvr>
                                      <p:to>
                                        <p:strVal val="visible"/>
                                      </p:to>
                                    </p:set>
                                    <p:anim calcmode="lin" valueType="num">
                                      <p:cBhvr>
                                        <p:cTn id="37" dur="1000" fill="hold"/>
                                        <p:tgtEl>
                                          <p:spTgt spid="1716227">
                                            <p:txEl>
                                              <p:pRg st="5" end="5"/>
                                            </p:txEl>
                                          </p:spTgt>
                                        </p:tgtEl>
                                        <p:attrNameLst>
                                          <p:attrName>ppt_w</p:attrName>
                                        </p:attrNameLst>
                                      </p:cBhvr>
                                      <p:tavLst>
                                        <p:tav tm="0">
                                          <p:val>
                                            <p:strVal val="#ppt_w+.3"/>
                                          </p:val>
                                        </p:tav>
                                        <p:tav tm="100000">
                                          <p:val>
                                            <p:strVal val="#ppt_w"/>
                                          </p:val>
                                        </p:tav>
                                      </p:tavLst>
                                    </p:anim>
                                    <p:anim calcmode="lin" valueType="num">
                                      <p:cBhvr>
                                        <p:cTn id="38" dur="1000" fill="hold"/>
                                        <p:tgtEl>
                                          <p:spTgt spid="1716227">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1716227">
                                            <p:txEl>
                                              <p:pRg st="5" end="5"/>
                                            </p:txEl>
                                          </p:spTgt>
                                        </p:tgtEl>
                                      </p:cBhvr>
                                    </p:animEffect>
                                  </p:childTnLst>
                                </p:cTn>
                              </p:par>
                            </p:childTnLst>
                          </p:cTn>
                        </p:par>
                        <p:par>
                          <p:cTn id="40" fill="hold" nodeType="afterGroup">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1716227">
                                            <p:txEl>
                                              <p:pRg st="6" end="6"/>
                                            </p:txEl>
                                          </p:spTgt>
                                        </p:tgtEl>
                                        <p:attrNameLst>
                                          <p:attrName>style.visibility</p:attrName>
                                        </p:attrNameLst>
                                      </p:cBhvr>
                                      <p:to>
                                        <p:strVal val="visible"/>
                                      </p:to>
                                    </p:set>
                                    <p:anim calcmode="lin" valueType="num">
                                      <p:cBhvr>
                                        <p:cTn id="43" dur="1000" fill="hold"/>
                                        <p:tgtEl>
                                          <p:spTgt spid="1716227">
                                            <p:txEl>
                                              <p:pRg st="6" end="6"/>
                                            </p:txEl>
                                          </p:spTgt>
                                        </p:tgtEl>
                                        <p:attrNameLst>
                                          <p:attrName>ppt_w</p:attrName>
                                        </p:attrNameLst>
                                      </p:cBhvr>
                                      <p:tavLst>
                                        <p:tav tm="0">
                                          <p:val>
                                            <p:strVal val="#ppt_w+.3"/>
                                          </p:val>
                                        </p:tav>
                                        <p:tav tm="100000">
                                          <p:val>
                                            <p:strVal val="#ppt_w"/>
                                          </p:val>
                                        </p:tav>
                                      </p:tavLst>
                                    </p:anim>
                                    <p:anim calcmode="lin" valueType="num">
                                      <p:cBhvr>
                                        <p:cTn id="44" dur="1000" fill="hold"/>
                                        <p:tgtEl>
                                          <p:spTgt spid="1716227">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1716227">
                                            <p:txEl>
                                              <p:pRg st="6" end="6"/>
                                            </p:txEl>
                                          </p:spTgt>
                                        </p:tgtEl>
                                      </p:cBhvr>
                                    </p:animEffect>
                                  </p:childTnLst>
                                </p:cTn>
                              </p:par>
                            </p:childTnLst>
                          </p:cTn>
                        </p:par>
                        <p:par>
                          <p:cTn id="46" fill="hold" nodeType="afterGroup">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1716227">
                                            <p:txEl>
                                              <p:pRg st="7" end="7"/>
                                            </p:txEl>
                                          </p:spTgt>
                                        </p:tgtEl>
                                        <p:attrNameLst>
                                          <p:attrName>style.visibility</p:attrName>
                                        </p:attrNameLst>
                                      </p:cBhvr>
                                      <p:to>
                                        <p:strVal val="visible"/>
                                      </p:to>
                                    </p:set>
                                    <p:anim calcmode="lin" valueType="num">
                                      <p:cBhvr>
                                        <p:cTn id="49" dur="1000" fill="hold"/>
                                        <p:tgtEl>
                                          <p:spTgt spid="1716227">
                                            <p:txEl>
                                              <p:pRg st="7" end="7"/>
                                            </p:txEl>
                                          </p:spTgt>
                                        </p:tgtEl>
                                        <p:attrNameLst>
                                          <p:attrName>ppt_w</p:attrName>
                                        </p:attrNameLst>
                                      </p:cBhvr>
                                      <p:tavLst>
                                        <p:tav tm="0">
                                          <p:val>
                                            <p:strVal val="#ppt_w+.3"/>
                                          </p:val>
                                        </p:tav>
                                        <p:tav tm="100000">
                                          <p:val>
                                            <p:strVal val="#ppt_w"/>
                                          </p:val>
                                        </p:tav>
                                      </p:tavLst>
                                    </p:anim>
                                    <p:anim calcmode="lin" valueType="num">
                                      <p:cBhvr>
                                        <p:cTn id="50" dur="1000" fill="hold"/>
                                        <p:tgtEl>
                                          <p:spTgt spid="1716227">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17162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D6EC22A-3B6B-4E87-97E8-34622389FE92}" type="slidenum">
              <a:rPr lang="en-US" altLang="zh-CN"/>
              <a:pPr/>
              <a:t>39</a:t>
            </a:fld>
            <a:endParaRPr lang="en-US" altLang="zh-CN"/>
          </a:p>
        </p:txBody>
      </p:sp>
      <p:sp>
        <p:nvSpPr>
          <p:cNvPr id="1717250" name="Rectangle 2"/>
          <p:cNvSpPr>
            <a:spLocks noGrp="1" noChangeArrowheads="1"/>
          </p:cNvSpPr>
          <p:nvPr>
            <p:ph type="title"/>
          </p:nvPr>
        </p:nvSpPr>
        <p:spPr>
          <a:xfrm>
            <a:off x="1331913" y="0"/>
            <a:ext cx="6624637" cy="903288"/>
          </a:xfrm>
        </p:spPr>
        <p:txBody>
          <a:bodyPr/>
          <a:lstStyle/>
          <a:p>
            <a:r>
              <a:rPr lang="zh-CN" altLang="en-US" b="0">
                <a:solidFill>
                  <a:schemeClr val="hlink"/>
                </a:solidFill>
                <a:effectLst>
                  <a:outerShdw blurRad="38100" dist="38100" dir="2700000" algn="tl">
                    <a:srgbClr val="C0C0C0"/>
                  </a:outerShdw>
                </a:effectLst>
              </a:rPr>
              <a:t>数据库结构与数据库设计</a:t>
            </a:r>
          </a:p>
        </p:txBody>
      </p:sp>
      <p:sp>
        <p:nvSpPr>
          <p:cNvPr id="1717251" name="Rectangle 3"/>
          <p:cNvSpPr>
            <a:spLocks noGrp="1" noChangeArrowheads="1"/>
          </p:cNvSpPr>
          <p:nvPr>
            <p:ph type="body" idx="1"/>
          </p:nvPr>
        </p:nvSpPr>
        <p:spPr>
          <a:xfrm>
            <a:off x="323850" y="1484313"/>
            <a:ext cx="8604250" cy="4176712"/>
          </a:xfrm>
        </p:spPr>
        <p:txBody>
          <a:bodyPr/>
          <a:lstStyle/>
          <a:p>
            <a:r>
              <a:rPr lang="zh-CN" altLang="en-US" b="1"/>
              <a:t>数据库设计</a:t>
            </a:r>
          </a:p>
          <a:p>
            <a:pPr lvl="1"/>
            <a:r>
              <a:rPr lang="zh-CN" altLang="en-US" b="1"/>
              <a:t>数据库应用的主要事务有三类，即数据编辑存储、数据查询检索和数据报表输出。</a:t>
            </a:r>
          </a:p>
          <a:p>
            <a:pPr lvl="1"/>
            <a:r>
              <a:rPr lang="zh-CN" altLang="en-US" b="1"/>
              <a:t>要实现数据库的基本事务处理工作，首先要建立数据库，但建立数据库的第一步是根据实际应用问题的需要对所涉及到的数据进行分析、组织、设计，进而构架数据库。</a:t>
            </a:r>
          </a:p>
        </p:txBody>
      </p:sp>
    </p:spTree>
    <p:extLst>
      <p:ext uri="{BB962C8B-B14F-4D97-AF65-F5344CB8AC3E}">
        <p14:creationId xmlns:p14="http://schemas.microsoft.com/office/powerpoint/2010/main" val="1914620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717251">
                                            <p:txEl>
                                              <p:pRg st="0" end="0"/>
                                            </p:txEl>
                                          </p:spTgt>
                                        </p:tgtEl>
                                        <p:attrNameLst>
                                          <p:attrName>style.visibility</p:attrName>
                                        </p:attrNameLst>
                                      </p:cBhvr>
                                      <p:to>
                                        <p:strVal val="visible"/>
                                      </p:to>
                                    </p:set>
                                    <p:animEffect transition="in" filter="barn(inHorizontal)">
                                      <p:cBhvr>
                                        <p:cTn id="7" dur="500"/>
                                        <p:tgtEl>
                                          <p:spTgt spid="1717251">
                                            <p:txEl>
                                              <p:pRg st="0" end="0"/>
                                            </p:txEl>
                                          </p:spTgt>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1717251">
                                            <p:txEl>
                                              <p:pRg st="1" end="1"/>
                                            </p:txEl>
                                          </p:spTgt>
                                        </p:tgtEl>
                                        <p:attrNameLst>
                                          <p:attrName>style.visibility</p:attrName>
                                        </p:attrNameLst>
                                      </p:cBhvr>
                                      <p:to>
                                        <p:strVal val="visible"/>
                                      </p:to>
                                    </p:set>
                                    <p:animEffect transition="in" filter="barn(inHorizontal)">
                                      <p:cBhvr>
                                        <p:cTn id="11" dur="500"/>
                                        <p:tgtEl>
                                          <p:spTgt spid="1717251">
                                            <p:txEl>
                                              <p:pRg st="1" end="1"/>
                                            </p:txEl>
                                          </p:spTgt>
                                        </p:tgtEl>
                                      </p:cBhvr>
                                    </p:animEffect>
                                  </p:childTnLst>
                                </p:cTn>
                              </p:par>
                            </p:childTnLst>
                          </p:cTn>
                        </p:par>
                        <p:par>
                          <p:cTn id="12" fill="hold" nodeType="afterGroup">
                            <p:stCondLst>
                              <p:cond delay="1000"/>
                            </p:stCondLst>
                            <p:childTnLst>
                              <p:par>
                                <p:cTn id="13" presetID="16" presetClass="entr" presetSubtype="26" fill="hold" nodeType="afterEffect">
                                  <p:stCondLst>
                                    <p:cond delay="0"/>
                                  </p:stCondLst>
                                  <p:childTnLst>
                                    <p:set>
                                      <p:cBhvr>
                                        <p:cTn id="14" dur="1" fill="hold">
                                          <p:stCondLst>
                                            <p:cond delay="0"/>
                                          </p:stCondLst>
                                        </p:cTn>
                                        <p:tgtEl>
                                          <p:spTgt spid="1717251">
                                            <p:txEl>
                                              <p:pRg st="2" end="2"/>
                                            </p:txEl>
                                          </p:spTgt>
                                        </p:tgtEl>
                                        <p:attrNameLst>
                                          <p:attrName>style.visibility</p:attrName>
                                        </p:attrNameLst>
                                      </p:cBhvr>
                                      <p:to>
                                        <p:strVal val="visible"/>
                                      </p:to>
                                    </p:set>
                                    <p:animEffect transition="in" filter="barn(inHorizontal)">
                                      <p:cBhvr>
                                        <p:cTn id="15" dur="500"/>
                                        <p:tgtEl>
                                          <p:spTgt spid="1717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048CD3AD-F3E7-4FA9-96C2-DBFFEC74F59F}" type="slidenum">
              <a:rPr lang="en-US" altLang="zh-CN"/>
              <a:pPr/>
              <a:t>4</a:t>
            </a:fld>
            <a:endParaRPr lang="en-US" altLang="zh-CN"/>
          </a:p>
        </p:txBody>
      </p:sp>
      <p:sp>
        <p:nvSpPr>
          <p:cNvPr id="1452034" name="Rectangle 2"/>
          <p:cNvSpPr>
            <a:spLocks noGrp="1" noChangeArrowheads="1"/>
          </p:cNvSpPr>
          <p:nvPr>
            <p:ph type="subTitle" idx="1"/>
          </p:nvPr>
        </p:nvSpPr>
        <p:spPr>
          <a:xfrm>
            <a:off x="395288" y="2924175"/>
            <a:ext cx="6480175" cy="2736850"/>
          </a:xfrm>
        </p:spPr>
        <p:txBody>
          <a:bodyPr/>
          <a:lstStyle/>
          <a:p>
            <a:pPr algn="l">
              <a:lnSpc>
                <a:spcPct val="80000"/>
              </a:lnSpc>
              <a:buFont typeface="Wingdings" pitchFamily="2" charset="2"/>
              <a:buChar char="l"/>
            </a:pPr>
            <a:r>
              <a:rPr lang="zh-CN" altLang="en-US" sz="2800" b="1" dirty="0" smtClean="0">
                <a:effectLst>
                  <a:outerShdw blurRad="38100" dist="38100" dir="2700000" algn="tl">
                    <a:srgbClr val="C0C0C0"/>
                  </a:outerShdw>
                </a:effectLst>
                <a:hlinkClick r:id="rId2" action="ppaction://hlinksldjump"/>
              </a:rPr>
              <a:t>导引关键字</a:t>
            </a:r>
            <a:endParaRPr lang="zh-CN" altLang="en-US" sz="2800" b="1" dirty="0">
              <a:effectLst>
                <a:outerShdw blurRad="38100" dist="38100" dir="2700000" algn="tl">
                  <a:srgbClr val="C0C0C0"/>
                </a:outerShdw>
              </a:effectLst>
            </a:endParaRPr>
          </a:p>
          <a:p>
            <a:pPr algn="l">
              <a:lnSpc>
                <a:spcPct val="80000"/>
              </a:lnSpc>
              <a:buFont typeface="Wingdings" pitchFamily="2" charset="2"/>
              <a:buChar char="l"/>
            </a:pPr>
            <a:r>
              <a:rPr lang="zh-CN" altLang="en-US" sz="2800" b="1" dirty="0">
                <a:solidFill>
                  <a:schemeClr val="accent2"/>
                </a:solidFill>
                <a:effectLst>
                  <a:outerShdw blurRad="38100" dist="38100" dir="2700000" algn="tl">
                    <a:srgbClr val="C0C0C0"/>
                  </a:outerShdw>
                </a:effectLst>
              </a:rPr>
              <a:t>什么是数据库</a:t>
            </a:r>
            <a:r>
              <a:rPr lang="zh-CN" altLang="en-US" sz="2800" dirty="0"/>
              <a:t> </a:t>
            </a:r>
            <a:endParaRPr lang="zh-CN" altLang="en-US" sz="2800" b="1" dirty="0">
              <a:effectLst>
                <a:outerShdw blurRad="38100" dist="38100" dir="2700000" algn="tl">
                  <a:srgbClr val="C0C0C0"/>
                </a:outerShdw>
              </a:effectLst>
              <a:latin typeface="宋体" charset="-122"/>
            </a:endParaRPr>
          </a:p>
          <a:p>
            <a:pPr algn="l">
              <a:lnSpc>
                <a:spcPct val="80000"/>
              </a:lnSpc>
              <a:buFont typeface="Wingdings" pitchFamily="2" charset="2"/>
              <a:buChar char="l"/>
            </a:pPr>
            <a:r>
              <a:rPr lang="zh-CN" altLang="en-US" sz="2800" b="1" dirty="0">
                <a:effectLst>
                  <a:outerShdw blurRad="38100" dist="38100" dir="2700000" algn="tl">
                    <a:srgbClr val="C0C0C0"/>
                  </a:outerShdw>
                </a:effectLst>
                <a:hlinkClick r:id="rId3" action="ppaction://hlinksldjump"/>
              </a:rPr>
              <a:t>数据库能做什么</a:t>
            </a:r>
            <a:r>
              <a:rPr lang="zh-CN" altLang="en-US" sz="2800" dirty="0">
                <a:hlinkClick r:id="rId3" action="ppaction://hlinksldjump"/>
              </a:rPr>
              <a:t> </a:t>
            </a:r>
            <a:endParaRPr lang="zh-CN" altLang="en-US" sz="2800" b="1" dirty="0">
              <a:effectLst>
                <a:outerShdw blurRad="38100" dist="38100" dir="2700000" algn="tl">
                  <a:srgbClr val="C0C0C0"/>
                </a:outerShdw>
              </a:effectLst>
              <a:latin typeface="宋体" charset="-122"/>
            </a:endParaRPr>
          </a:p>
          <a:p>
            <a:pPr algn="l">
              <a:lnSpc>
                <a:spcPct val="80000"/>
              </a:lnSpc>
              <a:buFont typeface="Wingdings" pitchFamily="2" charset="2"/>
              <a:buChar char="l"/>
            </a:pPr>
            <a:r>
              <a:rPr lang="zh-CN" altLang="en-US" sz="2800" b="1" dirty="0">
                <a:effectLst>
                  <a:outerShdw blurRad="38100" dist="38100" dir="2700000" algn="tl">
                    <a:srgbClr val="C0C0C0"/>
                  </a:outerShdw>
                </a:effectLst>
                <a:hlinkClick r:id="rId4" action="ppaction://hlinksldjump"/>
              </a:rPr>
              <a:t>数据库结构与数据库设计</a:t>
            </a:r>
            <a:r>
              <a:rPr lang="zh-CN" altLang="en-US" sz="2800" dirty="0">
                <a:hlinkClick r:id="rId4" action="ppaction://hlinksldjump"/>
              </a:rPr>
              <a:t> </a:t>
            </a:r>
            <a:endParaRPr lang="zh-CN" altLang="en-US" sz="2800" b="1" dirty="0">
              <a:effectLst>
                <a:outerShdw blurRad="38100" dist="38100" dir="2700000" algn="tl">
                  <a:srgbClr val="C0C0C0"/>
                </a:outerShdw>
              </a:effectLst>
              <a:latin typeface="宋体" charset="-122"/>
            </a:endParaRPr>
          </a:p>
          <a:p>
            <a:pPr algn="l">
              <a:lnSpc>
                <a:spcPct val="80000"/>
              </a:lnSpc>
              <a:buFont typeface="Wingdings" pitchFamily="2" charset="2"/>
              <a:buChar char="l"/>
            </a:pPr>
            <a:r>
              <a:rPr lang="zh-CN" altLang="en-US" sz="2800" b="1" dirty="0">
                <a:effectLst>
                  <a:outerShdw blurRad="38100" dist="38100" dir="2700000" algn="tl">
                    <a:srgbClr val="C0C0C0"/>
                  </a:outerShdw>
                </a:effectLst>
                <a:hlinkClick r:id="rId5" action="ppaction://hlinksldjump"/>
              </a:rPr>
              <a:t>主流网络数据库产品简介</a:t>
            </a:r>
            <a:r>
              <a:rPr lang="zh-CN" altLang="en-US" sz="2800" dirty="0">
                <a:hlinkClick r:id="rId5" action="ppaction://hlinksldjump"/>
              </a:rPr>
              <a:t> </a:t>
            </a:r>
            <a:endParaRPr lang="zh-CN" altLang="en-US" sz="2800" dirty="0"/>
          </a:p>
          <a:p>
            <a:pPr algn="l">
              <a:lnSpc>
                <a:spcPct val="80000"/>
              </a:lnSpc>
              <a:buFont typeface="Wingdings" pitchFamily="2" charset="2"/>
              <a:buChar char="l"/>
            </a:pPr>
            <a:r>
              <a:rPr lang="zh-CN" altLang="en-US" sz="2800" b="1" dirty="0">
                <a:effectLst>
                  <a:outerShdw blurRad="38100" dist="38100" dir="2700000" algn="tl">
                    <a:srgbClr val="C0C0C0"/>
                  </a:outerShdw>
                </a:effectLst>
                <a:hlinkClick r:id="rId6" action="ppaction://hlinksldjump"/>
              </a:rPr>
              <a:t>数据库技术应用新趋势</a:t>
            </a:r>
            <a:r>
              <a:rPr lang="zh-CN" altLang="en-US" sz="2800" dirty="0">
                <a:hlinkClick r:id="rId6" action="ppaction://hlinksldjump"/>
              </a:rPr>
              <a:t> </a:t>
            </a:r>
            <a:endParaRPr lang="zh-CN" altLang="en-US" sz="2800" dirty="0"/>
          </a:p>
        </p:txBody>
      </p:sp>
      <p:sp>
        <p:nvSpPr>
          <p:cNvPr id="1452035" name="Text Box 3" descr="OOOPIC_vipvip_20080918214459585784a2fb4d9263105"/>
          <p:cNvSpPr txBox="1">
            <a:spLocks noChangeArrowheads="1"/>
          </p:cNvSpPr>
          <p:nvPr/>
        </p:nvSpPr>
        <p:spPr bwMode="auto">
          <a:xfrm>
            <a:off x="2771775" y="1052513"/>
            <a:ext cx="6372225" cy="914400"/>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5400" dirty="0" smtClean="0">
                <a:solidFill>
                  <a:schemeClr val="tx2"/>
                </a:solidFill>
                <a:latin typeface="华文琥珀" pitchFamily="2" charset="-122"/>
                <a:ea typeface="华文琥珀" pitchFamily="2" charset="-122"/>
              </a:rPr>
              <a:t>第</a:t>
            </a:r>
            <a:r>
              <a:rPr lang="en-US" altLang="zh-CN" sz="5400" dirty="0" smtClean="0">
                <a:solidFill>
                  <a:schemeClr val="tx2"/>
                </a:solidFill>
                <a:latin typeface="华文琥珀" pitchFamily="2" charset="-122"/>
                <a:ea typeface="华文琥珀" pitchFamily="2" charset="-122"/>
              </a:rPr>
              <a:t>5</a:t>
            </a:r>
            <a:r>
              <a:rPr lang="zh-CN" altLang="en-US" sz="5400" dirty="0" smtClean="0">
                <a:solidFill>
                  <a:schemeClr val="tx2"/>
                </a:solidFill>
                <a:latin typeface="华文琥珀" pitchFamily="2" charset="-122"/>
                <a:ea typeface="华文琥珀" pitchFamily="2" charset="-122"/>
              </a:rPr>
              <a:t>章 数据库</a:t>
            </a:r>
            <a:r>
              <a:rPr lang="zh-CN" altLang="en-US" sz="5400" dirty="0">
                <a:solidFill>
                  <a:schemeClr val="tx2"/>
                </a:solidFill>
                <a:latin typeface="华文琥珀" pitchFamily="2" charset="-122"/>
                <a:ea typeface="华文琥珀" pitchFamily="2" charset="-122"/>
              </a:rPr>
              <a:t>技术</a:t>
            </a:r>
          </a:p>
        </p:txBody>
      </p:sp>
    </p:spTree>
    <p:extLst>
      <p:ext uri="{BB962C8B-B14F-4D97-AF65-F5344CB8AC3E}">
        <p14:creationId xmlns:p14="http://schemas.microsoft.com/office/powerpoint/2010/main" val="1621488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452034">
                                            <p:txEl>
                                              <p:pRg st="1" end="1"/>
                                            </p:txEl>
                                          </p:spTgt>
                                        </p:tgtEl>
                                        <p:attrNameLst>
                                          <p:attrName>ppt_x</p:attrName>
                                          <p:attrName>ppt_y</p:attrName>
                                        </p:attrNameLst>
                                      </p:cBhvr>
                                    </p:animMotion>
                                    <p:animRot by="1500000">
                                      <p:cBhvr>
                                        <p:cTn id="7" dur="125" fill="hold">
                                          <p:stCondLst>
                                            <p:cond delay="0"/>
                                          </p:stCondLst>
                                        </p:cTn>
                                        <p:tgtEl>
                                          <p:spTgt spid="1452034">
                                            <p:txEl>
                                              <p:pRg st="1" end="1"/>
                                            </p:txEl>
                                          </p:spTgt>
                                        </p:tgtEl>
                                        <p:attrNameLst>
                                          <p:attrName>r</p:attrName>
                                        </p:attrNameLst>
                                      </p:cBhvr>
                                    </p:animRot>
                                    <p:animRot by="-1500000">
                                      <p:cBhvr>
                                        <p:cTn id="8" dur="125" fill="hold">
                                          <p:stCondLst>
                                            <p:cond delay="125"/>
                                          </p:stCondLst>
                                        </p:cTn>
                                        <p:tgtEl>
                                          <p:spTgt spid="1452034">
                                            <p:txEl>
                                              <p:pRg st="1" end="1"/>
                                            </p:txEl>
                                          </p:spTgt>
                                        </p:tgtEl>
                                        <p:attrNameLst>
                                          <p:attrName>r</p:attrName>
                                        </p:attrNameLst>
                                      </p:cBhvr>
                                    </p:animRot>
                                    <p:animRot by="-1500000">
                                      <p:cBhvr>
                                        <p:cTn id="9" dur="125" fill="hold">
                                          <p:stCondLst>
                                            <p:cond delay="250"/>
                                          </p:stCondLst>
                                        </p:cTn>
                                        <p:tgtEl>
                                          <p:spTgt spid="1452034">
                                            <p:txEl>
                                              <p:pRg st="1" end="1"/>
                                            </p:txEl>
                                          </p:spTgt>
                                        </p:tgtEl>
                                        <p:attrNameLst>
                                          <p:attrName>r</p:attrName>
                                        </p:attrNameLst>
                                      </p:cBhvr>
                                    </p:animRot>
                                    <p:animRot by="1500000">
                                      <p:cBhvr>
                                        <p:cTn id="10" dur="125" fill="hold">
                                          <p:stCondLst>
                                            <p:cond delay="375"/>
                                          </p:stCondLst>
                                        </p:cTn>
                                        <p:tgtEl>
                                          <p:spTgt spid="145203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9AE1E719-2125-4D57-9B05-BF546B552CD8}" type="slidenum">
              <a:rPr lang="en-US" altLang="zh-CN"/>
              <a:pPr/>
              <a:t>40</a:t>
            </a:fld>
            <a:endParaRPr lang="en-US" altLang="zh-CN"/>
          </a:p>
        </p:txBody>
      </p:sp>
      <p:sp>
        <p:nvSpPr>
          <p:cNvPr id="1718274" name="Rectangle 2"/>
          <p:cNvSpPr>
            <a:spLocks noGrp="1" noChangeArrowheads="1"/>
          </p:cNvSpPr>
          <p:nvPr>
            <p:ph type="title"/>
          </p:nvPr>
        </p:nvSpPr>
        <p:spPr>
          <a:xfrm>
            <a:off x="1331913" y="0"/>
            <a:ext cx="6624637" cy="903288"/>
          </a:xfrm>
        </p:spPr>
        <p:txBody>
          <a:bodyPr/>
          <a:lstStyle/>
          <a:p>
            <a:r>
              <a:rPr lang="zh-CN" altLang="en-US" b="0">
                <a:solidFill>
                  <a:schemeClr val="hlink"/>
                </a:solidFill>
                <a:effectLst>
                  <a:outerShdw blurRad="38100" dist="38100" dir="2700000" algn="tl">
                    <a:srgbClr val="C0C0C0"/>
                  </a:outerShdw>
                </a:effectLst>
              </a:rPr>
              <a:t>数据库结构与数据库设计</a:t>
            </a:r>
          </a:p>
        </p:txBody>
      </p:sp>
      <p:sp>
        <p:nvSpPr>
          <p:cNvPr id="1718275" name="Rectangle 3"/>
          <p:cNvSpPr>
            <a:spLocks noGrp="1" noChangeArrowheads="1"/>
          </p:cNvSpPr>
          <p:nvPr>
            <p:ph type="body" idx="1"/>
          </p:nvPr>
        </p:nvSpPr>
        <p:spPr>
          <a:xfrm>
            <a:off x="250825" y="1196975"/>
            <a:ext cx="8675688" cy="4681538"/>
          </a:xfrm>
        </p:spPr>
        <p:txBody>
          <a:bodyPr/>
          <a:lstStyle/>
          <a:p>
            <a:r>
              <a:rPr lang="zh-CN" altLang="en-US" b="1" dirty="0"/>
              <a:t>数据库设计</a:t>
            </a:r>
          </a:p>
          <a:p>
            <a:pPr lvl="1"/>
            <a:r>
              <a:rPr lang="zh-CN" altLang="en-US" b="1" dirty="0"/>
              <a:t>构架数据库是一项关键而复杂的工作，合理周密的设计是创建能够有效、准确、及时地完成所需功能的数据库的基础。数据库设计需要决定：</a:t>
            </a:r>
          </a:p>
          <a:p>
            <a:pPr lvl="2"/>
            <a:r>
              <a:rPr lang="zh-CN" altLang="en-US" b="1" dirty="0"/>
              <a:t>把相关联的数据有效地组织和存储在数据库中的几个表对象中？</a:t>
            </a:r>
          </a:p>
          <a:p>
            <a:pPr lvl="2"/>
            <a:r>
              <a:rPr lang="zh-CN" altLang="en-US" b="1" dirty="0"/>
              <a:t>每个表对象应该包含哪些类型的数据（字段与记录）？</a:t>
            </a:r>
          </a:p>
          <a:p>
            <a:pPr lvl="2"/>
            <a:r>
              <a:rPr lang="zh-CN" altLang="en-US" b="1" dirty="0"/>
              <a:t>各个表对象之间如何建立联系（主键与关联</a:t>
            </a:r>
            <a:r>
              <a:rPr lang="zh-CN" altLang="en-US" b="1" dirty="0" smtClean="0"/>
              <a:t>）</a:t>
            </a:r>
            <a:r>
              <a:rPr lang="zh-CN" altLang="en-US" b="1" dirty="0"/>
              <a:t>？</a:t>
            </a:r>
            <a:endParaRPr lang="en-US" altLang="zh-CN" b="1" dirty="0" smtClean="0"/>
          </a:p>
        </p:txBody>
      </p:sp>
    </p:spTree>
    <p:extLst>
      <p:ext uri="{BB962C8B-B14F-4D97-AF65-F5344CB8AC3E}">
        <p14:creationId xmlns:p14="http://schemas.microsoft.com/office/powerpoint/2010/main" val="311404503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718275">
                                            <p:txEl>
                                              <p:pRg st="0" end="0"/>
                                            </p:txEl>
                                          </p:spTgt>
                                        </p:tgtEl>
                                        <p:attrNameLst>
                                          <p:attrName>style.visibility</p:attrName>
                                        </p:attrNameLst>
                                      </p:cBhvr>
                                      <p:to>
                                        <p:strVal val="visible"/>
                                      </p:to>
                                    </p:set>
                                    <p:anim calcmode="lin" valueType="num">
                                      <p:cBhvr>
                                        <p:cTn id="7" dur="1000" fill="hold"/>
                                        <p:tgtEl>
                                          <p:spTgt spid="171827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7182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718275">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718275">
                                            <p:txEl>
                                              <p:pRg st="1" end="1"/>
                                            </p:txEl>
                                          </p:spTgt>
                                        </p:tgtEl>
                                        <p:attrNameLst>
                                          <p:attrName>style.visibility</p:attrName>
                                        </p:attrNameLst>
                                      </p:cBhvr>
                                      <p:to>
                                        <p:strVal val="visible"/>
                                      </p:to>
                                    </p:set>
                                    <p:anim calcmode="lin" valueType="num">
                                      <p:cBhvr>
                                        <p:cTn id="13" dur="1000" fill="hold"/>
                                        <p:tgtEl>
                                          <p:spTgt spid="1718275">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171827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718275">
                                            <p:txEl>
                                              <p:pRg st="1" end="1"/>
                                            </p:txEl>
                                          </p:spTgt>
                                        </p:tgtEl>
                                      </p:cBhvr>
                                    </p:animEffect>
                                  </p:child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718275">
                                            <p:txEl>
                                              <p:pRg st="2" end="2"/>
                                            </p:txEl>
                                          </p:spTgt>
                                        </p:tgtEl>
                                        <p:attrNameLst>
                                          <p:attrName>style.visibility</p:attrName>
                                        </p:attrNameLst>
                                      </p:cBhvr>
                                      <p:to>
                                        <p:strVal val="visible"/>
                                      </p:to>
                                    </p:set>
                                    <p:anim calcmode="lin" valueType="num">
                                      <p:cBhvr>
                                        <p:cTn id="19" dur="1000" fill="hold"/>
                                        <p:tgtEl>
                                          <p:spTgt spid="171827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171827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718275">
                                            <p:txEl>
                                              <p:pRg st="2" end="2"/>
                                            </p:txEl>
                                          </p:spTgt>
                                        </p:tgtEl>
                                      </p:cBhvr>
                                    </p:animEffect>
                                  </p:child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718275">
                                            <p:txEl>
                                              <p:pRg st="3" end="3"/>
                                            </p:txEl>
                                          </p:spTgt>
                                        </p:tgtEl>
                                        <p:attrNameLst>
                                          <p:attrName>style.visibility</p:attrName>
                                        </p:attrNameLst>
                                      </p:cBhvr>
                                      <p:to>
                                        <p:strVal val="visible"/>
                                      </p:to>
                                    </p:set>
                                    <p:anim calcmode="lin" valueType="num">
                                      <p:cBhvr>
                                        <p:cTn id="25" dur="1000" fill="hold"/>
                                        <p:tgtEl>
                                          <p:spTgt spid="1718275">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1718275">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718275">
                                            <p:txEl>
                                              <p:pRg st="3" end="3"/>
                                            </p:txEl>
                                          </p:spTgt>
                                        </p:tgtEl>
                                      </p:cBhvr>
                                    </p:animEffect>
                                  </p:child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718275">
                                            <p:txEl>
                                              <p:pRg st="4" end="4"/>
                                            </p:txEl>
                                          </p:spTgt>
                                        </p:tgtEl>
                                        <p:attrNameLst>
                                          <p:attrName>style.visibility</p:attrName>
                                        </p:attrNameLst>
                                      </p:cBhvr>
                                      <p:to>
                                        <p:strVal val="visible"/>
                                      </p:to>
                                    </p:set>
                                    <p:anim calcmode="lin" valueType="num">
                                      <p:cBhvr>
                                        <p:cTn id="31" dur="1000" fill="hold"/>
                                        <p:tgtEl>
                                          <p:spTgt spid="1718275">
                                            <p:txEl>
                                              <p:pRg st="4" end="4"/>
                                            </p:txEl>
                                          </p:spTgt>
                                        </p:tgtEl>
                                        <p:attrNameLst>
                                          <p:attrName>ppt_w</p:attrName>
                                        </p:attrNameLst>
                                      </p:cBhvr>
                                      <p:tavLst>
                                        <p:tav tm="0">
                                          <p:val>
                                            <p:strVal val="#ppt_w+.3"/>
                                          </p:val>
                                        </p:tav>
                                        <p:tav tm="100000">
                                          <p:val>
                                            <p:strVal val="#ppt_w"/>
                                          </p:val>
                                        </p:tav>
                                      </p:tavLst>
                                    </p:anim>
                                    <p:anim calcmode="lin" valueType="num">
                                      <p:cBhvr>
                                        <p:cTn id="32" dur="1000" fill="hold"/>
                                        <p:tgtEl>
                                          <p:spTgt spid="1718275">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718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9B59D7A7-EC3D-435F-971B-0292297683AC}" type="slidenum">
              <a:rPr lang="en-US" altLang="zh-CN"/>
              <a:pPr/>
              <a:t>41</a:t>
            </a:fld>
            <a:endParaRPr lang="en-US" altLang="zh-CN"/>
          </a:p>
        </p:txBody>
      </p:sp>
      <p:sp>
        <p:nvSpPr>
          <p:cNvPr id="1720322" name="Rectangle 2"/>
          <p:cNvSpPr>
            <a:spLocks noGrp="1" noChangeArrowheads="1"/>
          </p:cNvSpPr>
          <p:nvPr>
            <p:ph type="title"/>
          </p:nvPr>
        </p:nvSpPr>
        <p:spPr>
          <a:xfrm>
            <a:off x="1331913" y="0"/>
            <a:ext cx="6624637" cy="903288"/>
          </a:xfrm>
        </p:spPr>
        <p:txBody>
          <a:bodyPr/>
          <a:lstStyle/>
          <a:p>
            <a:r>
              <a:rPr lang="zh-CN" altLang="en-US" b="0">
                <a:solidFill>
                  <a:schemeClr val="hlink"/>
                </a:solidFill>
                <a:effectLst>
                  <a:outerShdw blurRad="38100" dist="38100" dir="2700000" algn="tl">
                    <a:srgbClr val="C0C0C0"/>
                  </a:outerShdw>
                </a:effectLst>
              </a:rPr>
              <a:t>数据库结构与数据库设计</a:t>
            </a:r>
          </a:p>
        </p:txBody>
      </p:sp>
      <p:sp>
        <p:nvSpPr>
          <p:cNvPr id="1720323" name="Rectangle 3"/>
          <p:cNvSpPr>
            <a:spLocks noGrp="1" noChangeArrowheads="1"/>
          </p:cNvSpPr>
          <p:nvPr>
            <p:ph type="body" idx="1"/>
          </p:nvPr>
        </p:nvSpPr>
        <p:spPr>
          <a:xfrm>
            <a:off x="250825" y="1196975"/>
            <a:ext cx="8675688" cy="4681538"/>
          </a:xfrm>
        </p:spPr>
        <p:txBody>
          <a:bodyPr/>
          <a:lstStyle/>
          <a:p>
            <a:r>
              <a:rPr lang="zh-CN" altLang="en-US" b="1"/>
              <a:t>数据库设计</a:t>
            </a:r>
          </a:p>
          <a:p>
            <a:pPr lvl="1"/>
            <a:r>
              <a:rPr lang="zh-CN" altLang="en-US" b="1"/>
              <a:t>分析数据需求确定概念模型元素</a:t>
            </a:r>
          </a:p>
          <a:p>
            <a:pPr lvl="2"/>
            <a:r>
              <a:rPr lang="zh-CN" altLang="en-US" b="1"/>
              <a:t>基于对象的数据模型又称为概念模型，使用了实体、属性和联系等概念。</a:t>
            </a:r>
          </a:p>
          <a:p>
            <a:pPr lvl="2"/>
            <a:r>
              <a:rPr lang="zh-CN" altLang="en-US" b="1"/>
              <a:t>实体是数据库中描述的组织中独立的对象（人、事件、概念、事务和地点等）；</a:t>
            </a:r>
          </a:p>
          <a:p>
            <a:pPr lvl="2"/>
            <a:r>
              <a:rPr lang="zh-CN" altLang="en-US" b="1"/>
              <a:t>属性描述对象的某个需要进行记录的特征或性质；</a:t>
            </a:r>
          </a:p>
          <a:p>
            <a:pPr lvl="2"/>
            <a:r>
              <a:rPr lang="zh-CN" altLang="en-US" b="1"/>
              <a:t>联系是实体之间的关联。</a:t>
            </a:r>
          </a:p>
          <a:p>
            <a:pPr lvl="2"/>
            <a:r>
              <a:rPr lang="zh-CN" altLang="en-US" b="1"/>
              <a:t>基于对象的概念模型之</a:t>
            </a:r>
            <a:r>
              <a:rPr lang="en-US" altLang="zh-CN" b="1"/>
              <a:t>—</a:t>
            </a:r>
            <a:r>
              <a:rPr lang="zh-CN" altLang="en-US" b="1"/>
              <a:t>实体联系模型是数据库设计的重要技术，也是最常用最基础的概念模型。</a:t>
            </a:r>
          </a:p>
        </p:txBody>
      </p:sp>
    </p:spTree>
    <p:extLst>
      <p:ext uri="{BB962C8B-B14F-4D97-AF65-F5344CB8AC3E}">
        <p14:creationId xmlns:p14="http://schemas.microsoft.com/office/powerpoint/2010/main" val="36421253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720323">
                                            <p:txEl>
                                              <p:pRg st="0" end="0"/>
                                            </p:txEl>
                                          </p:spTgt>
                                        </p:tgtEl>
                                        <p:attrNameLst>
                                          <p:attrName>style.visibility</p:attrName>
                                        </p:attrNameLst>
                                      </p:cBhvr>
                                      <p:to>
                                        <p:strVal val="visible"/>
                                      </p:to>
                                    </p:set>
                                    <p:animEffect transition="in" filter="wipe(left)">
                                      <p:cBhvr>
                                        <p:cTn id="7" dur="500"/>
                                        <p:tgtEl>
                                          <p:spTgt spid="172032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720323">
                                            <p:txEl>
                                              <p:pRg st="1" end="1"/>
                                            </p:txEl>
                                          </p:spTgt>
                                        </p:tgtEl>
                                        <p:attrNameLst>
                                          <p:attrName>style.visibility</p:attrName>
                                        </p:attrNameLst>
                                      </p:cBhvr>
                                      <p:to>
                                        <p:strVal val="visible"/>
                                      </p:to>
                                    </p:set>
                                    <p:animEffect transition="in" filter="wipe(left)">
                                      <p:cBhvr>
                                        <p:cTn id="11" dur="500"/>
                                        <p:tgtEl>
                                          <p:spTgt spid="1720323">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20323">
                                            <p:txEl>
                                              <p:pRg st="2" end="2"/>
                                            </p:txEl>
                                          </p:spTgt>
                                        </p:tgtEl>
                                        <p:attrNameLst>
                                          <p:attrName>style.visibility</p:attrName>
                                        </p:attrNameLst>
                                      </p:cBhvr>
                                      <p:to>
                                        <p:strVal val="visible"/>
                                      </p:to>
                                    </p:set>
                                    <p:animEffect transition="in" filter="wipe(left)">
                                      <p:cBhvr>
                                        <p:cTn id="15" dur="500"/>
                                        <p:tgtEl>
                                          <p:spTgt spid="1720323">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20323">
                                            <p:txEl>
                                              <p:pRg st="3" end="3"/>
                                            </p:txEl>
                                          </p:spTgt>
                                        </p:tgtEl>
                                        <p:attrNameLst>
                                          <p:attrName>style.visibility</p:attrName>
                                        </p:attrNameLst>
                                      </p:cBhvr>
                                      <p:to>
                                        <p:strVal val="visible"/>
                                      </p:to>
                                    </p:set>
                                    <p:animEffect transition="in" filter="wipe(left)">
                                      <p:cBhvr>
                                        <p:cTn id="19" dur="500"/>
                                        <p:tgtEl>
                                          <p:spTgt spid="1720323">
                                            <p:txEl>
                                              <p:pRg st="3" end="3"/>
                                            </p:txEl>
                                          </p:spTgt>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20323">
                                            <p:txEl>
                                              <p:pRg st="4" end="4"/>
                                            </p:txEl>
                                          </p:spTgt>
                                        </p:tgtEl>
                                        <p:attrNameLst>
                                          <p:attrName>style.visibility</p:attrName>
                                        </p:attrNameLst>
                                      </p:cBhvr>
                                      <p:to>
                                        <p:strVal val="visible"/>
                                      </p:to>
                                    </p:set>
                                    <p:animEffect transition="in" filter="wipe(left)">
                                      <p:cBhvr>
                                        <p:cTn id="23" dur="500"/>
                                        <p:tgtEl>
                                          <p:spTgt spid="1720323">
                                            <p:txEl>
                                              <p:pRg st="4" end="4"/>
                                            </p:txEl>
                                          </p:spTgt>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720323">
                                            <p:txEl>
                                              <p:pRg st="5" end="5"/>
                                            </p:txEl>
                                          </p:spTgt>
                                        </p:tgtEl>
                                        <p:attrNameLst>
                                          <p:attrName>style.visibility</p:attrName>
                                        </p:attrNameLst>
                                      </p:cBhvr>
                                      <p:to>
                                        <p:strVal val="visible"/>
                                      </p:to>
                                    </p:set>
                                    <p:animEffect transition="in" filter="wipe(left)">
                                      <p:cBhvr>
                                        <p:cTn id="27" dur="500"/>
                                        <p:tgtEl>
                                          <p:spTgt spid="1720323">
                                            <p:txEl>
                                              <p:pRg st="5" end="5"/>
                                            </p:txEl>
                                          </p:spTgt>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1720323">
                                            <p:txEl>
                                              <p:pRg st="6" end="6"/>
                                            </p:txEl>
                                          </p:spTgt>
                                        </p:tgtEl>
                                        <p:attrNameLst>
                                          <p:attrName>style.visibility</p:attrName>
                                        </p:attrNameLst>
                                      </p:cBhvr>
                                      <p:to>
                                        <p:strVal val="visible"/>
                                      </p:to>
                                    </p:set>
                                    <p:animEffect transition="in" filter="wipe(left)">
                                      <p:cBhvr>
                                        <p:cTn id="31" dur="500"/>
                                        <p:tgtEl>
                                          <p:spTgt spid="17203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A6EFFCF7-3F2B-442B-A48F-307846F3E286}" type="slidenum">
              <a:rPr lang="en-US" altLang="zh-CN"/>
              <a:pPr/>
              <a:t>42</a:t>
            </a:fld>
            <a:endParaRPr lang="en-US" altLang="zh-CN"/>
          </a:p>
        </p:txBody>
      </p:sp>
      <p:sp>
        <p:nvSpPr>
          <p:cNvPr id="1719298" name="Rectangle 2"/>
          <p:cNvSpPr>
            <a:spLocks noGrp="1" noChangeArrowheads="1"/>
          </p:cNvSpPr>
          <p:nvPr>
            <p:ph type="title"/>
          </p:nvPr>
        </p:nvSpPr>
        <p:spPr>
          <a:xfrm>
            <a:off x="1331913" y="0"/>
            <a:ext cx="6624637" cy="903288"/>
          </a:xfrm>
        </p:spPr>
        <p:txBody>
          <a:bodyPr/>
          <a:lstStyle/>
          <a:p>
            <a:r>
              <a:rPr lang="zh-CN" altLang="en-US" b="0">
                <a:solidFill>
                  <a:schemeClr val="hlink"/>
                </a:solidFill>
                <a:effectLst>
                  <a:outerShdw blurRad="38100" dist="38100" dir="2700000" algn="tl">
                    <a:srgbClr val="C0C0C0"/>
                  </a:outerShdw>
                </a:effectLst>
              </a:rPr>
              <a:t>数据库结构与数据库设计</a:t>
            </a:r>
          </a:p>
        </p:txBody>
      </p:sp>
      <p:sp>
        <p:nvSpPr>
          <p:cNvPr id="1719299" name="Rectangle 3"/>
          <p:cNvSpPr>
            <a:spLocks noGrp="1" noChangeArrowheads="1"/>
          </p:cNvSpPr>
          <p:nvPr>
            <p:ph type="body" idx="1"/>
          </p:nvPr>
        </p:nvSpPr>
        <p:spPr>
          <a:xfrm>
            <a:off x="250825" y="1125538"/>
            <a:ext cx="8675688" cy="4824412"/>
          </a:xfrm>
        </p:spPr>
        <p:txBody>
          <a:bodyPr/>
          <a:lstStyle/>
          <a:p>
            <a:r>
              <a:rPr lang="zh-CN" altLang="en-US" b="1"/>
              <a:t>数据库设计</a:t>
            </a:r>
          </a:p>
          <a:p>
            <a:pPr lvl="1"/>
            <a:r>
              <a:rPr lang="zh-CN" altLang="en-US" b="1"/>
              <a:t>用</a:t>
            </a:r>
            <a:r>
              <a:rPr lang="en-US" altLang="zh-CN" b="1"/>
              <a:t>E-R</a:t>
            </a:r>
            <a:r>
              <a:rPr lang="zh-CN" altLang="en-US" b="1"/>
              <a:t>图表示概念模型</a:t>
            </a:r>
          </a:p>
          <a:p>
            <a:pPr lvl="2"/>
            <a:r>
              <a:rPr lang="en-US" altLang="zh-CN" b="1"/>
              <a:t>E-R</a:t>
            </a:r>
            <a:r>
              <a:rPr lang="zh-CN" altLang="en-US" b="1"/>
              <a:t>（</a:t>
            </a:r>
            <a:r>
              <a:rPr lang="en-US" altLang="zh-CN" b="1"/>
              <a:t>Entity- Relationship</a:t>
            </a:r>
            <a:r>
              <a:rPr lang="zh-CN" altLang="en-US" b="1"/>
              <a:t>）图为实体</a:t>
            </a:r>
            <a:r>
              <a:rPr lang="en-US" altLang="zh-CN" b="1"/>
              <a:t>-</a:t>
            </a:r>
            <a:r>
              <a:rPr lang="zh-CN" altLang="en-US" b="1"/>
              <a:t>联系图，提供了表示实体型、属性和联系的方法，用来描述现实世界的概念模型。</a:t>
            </a:r>
          </a:p>
          <a:p>
            <a:pPr lvl="2"/>
            <a:r>
              <a:rPr lang="zh-CN" altLang="en-US" b="1"/>
              <a:t>构成</a:t>
            </a:r>
            <a:r>
              <a:rPr lang="en-US" altLang="zh-CN" b="1"/>
              <a:t>E-R</a:t>
            </a:r>
            <a:r>
              <a:rPr lang="zh-CN" altLang="en-US" b="1"/>
              <a:t>图的基本要素是实体型、属性和联系，其表示方法为：</a:t>
            </a:r>
          </a:p>
          <a:p>
            <a:pPr lvl="3"/>
            <a:r>
              <a:rPr lang="zh-CN" altLang="en-US" b="1"/>
              <a:t>实体型：用矩形表示，矩形框内写明实体名；</a:t>
            </a:r>
          </a:p>
          <a:p>
            <a:pPr lvl="3"/>
            <a:r>
              <a:rPr lang="zh-CN" altLang="en-US" b="1"/>
              <a:t>属性：用椭圆形表示，并用无向边将其与相应的实体连接起来，带下划线的属性为主键；</a:t>
            </a:r>
          </a:p>
          <a:p>
            <a:pPr lvl="3"/>
            <a:r>
              <a:rPr lang="zh-CN" altLang="en-US" b="1"/>
              <a:t>联系：用菱形表示，菱形框内写明联系名，并用无向边分别与有关实体连接起来，同时在无向边旁标上联系的类型（</a:t>
            </a:r>
            <a:r>
              <a:rPr lang="en-US" altLang="zh-CN" b="1"/>
              <a:t>1</a:t>
            </a:r>
            <a:r>
              <a:rPr lang="zh-CN" altLang="en-US" b="1"/>
              <a:t>：</a:t>
            </a:r>
            <a:r>
              <a:rPr lang="en-US" altLang="zh-CN" b="1"/>
              <a:t>1</a:t>
            </a:r>
            <a:r>
              <a:rPr lang="zh-CN" altLang="en-US" b="1"/>
              <a:t>，</a:t>
            </a:r>
            <a:r>
              <a:rPr lang="en-US" altLang="zh-CN" b="1"/>
              <a:t>1</a:t>
            </a:r>
            <a:r>
              <a:rPr lang="zh-CN" altLang="en-US" b="1"/>
              <a:t>：</a:t>
            </a:r>
            <a:r>
              <a:rPr lang="en-US" altLang="zh-CN" b="1"/>
              <a:t>n</a:t>
            </a:r>
            <a:r>
              <a:rPr lang="zh-CN" altLang="en-US" b="1"/>
              <a:t>或</a:t>
            </a:r>
            <a:r>
              <a:rPr lang="en-US" altLang="zh-CN" b="1"/>
              <a:t>m</a:t>
            </a:r>
            <a:r>
              <a:rPr lang="zh-CN" altLang="en-US" b="1"/>
              <a:t>：</a:t>
            </a:r>
            <a:r>
              <a:rPr lang="en-US" altLang="zh-CN" b="1"/>
              <a:t>n</a:t>
            </a:r>
            <a:r>
              <a:rPr lang="zh-CN" altLang="en-US" b="1"/>
              <a:t>）。</a:t>
            </a:r>
          </a:p>
        </p:txBody>
      </p:sp>
    </p:spTree>
    <p:extLst>
      <p:ext uri="{BB962C8B-B14F-4D97-AF65-F5344CB8AC3E}">
        <p14:creationId xmlns:p14="http://schemas.microsoft.com/office/powerpoint/2010/main" val="47649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719299">
                                            <p:txEl>
                                              <p:pRg st="0" end="0"/>
                                            </p:txEl>
                                          </p:spTgt>
                                        </p:tgtEl>
                                        <p:attrNameLst>
                                          <p:attrName>style.visibility</p:attrName>
                                        </p:attrNameLst>
                                      </p:cBhvr>
                                      <p:to>
                                        <p:strVal val="visible"/>
                                      </p:to>
                                    </p:set>
                                    <p:anim calcmode="lin" valueType="num">
                                      <p:cBhvr>
                                        <p:cTn id="7" dur="500" fill="hold"/>
                                        <p:tgtEl>
                                          <p:spTgt spid="17192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19299">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719299">
                                            <p:txEl>
                                              <p:pRg st="1" end="1"/>
                                            </p:txEl>
                                          </p:spTgt>
                                        </p:tgtEl>
                                        <p:attrNameLst>
                                          <p:attrName>style.visibility</p:attrName>
                                        </p:attrNameLst>
                                      </p:cBhvr>
                                      <p:to>
                                        <p:strVal val="visible"/>
                                      </p:to>
                                    </p:set>
                                    <p:anim calcmode="lin" valueType="num">
                                      <p:cBhvr>
                                        <p:cTn id="12" dur="500" fill="hold"/>
                                        <p:tgtEl>
                                          <p:spTgt spid="171929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719299">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719299">
                                            <p:txEl>
                                              <p:pRg st="2" end="2"/>
                                            </p:txEl>
                                          </p:spTgt>
                                        </p:tgtEl>
                                        <p:attrNameLst>
                                          <p:attrName>style.visibility</p:attrName>
                                        </p:attrNameLst>
                                      </p:cBhvr>
                                      <p:to>
                                        <p:strVal val="visible"/>
                                      </p:to>
                                    </p:set>
                                    <p:anim calcmode="lin" valueType="num">
                                      <p:cBhvr>
                                        <p:cTn id="17" dur="500" fill="hold"/>
                                        <p:tgtEl>
                                          <p:spTgt spid="171929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719299">
                                            <p:txEl>
                                              <p:pRg st="2" end="2"/>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719299">
                                            <p:txEl>
                                              <p:pRg st="3" end="3"/>
                                            </p:txEl>
                                          </p:spTgt>
                                        </p:tgtEl>
                                        <p:attrNameLst>
                                          <p:attrName>style.visibility</p:attrName>
                                        </p:attrNameLst>
                                      </p:cBhvr>
                                      <p:to>
                                        <p:strVal val="visible"/>
                                      </p:to>
                                    </p:set>
                                    <p:anim calcmode="lin" valueType="num">
                                      <p:cBhvr>
                                        <p:cTn id="22" dur="500" fill="hold"/>
                                        <p:tgtEl>
                                          <p:spTgt spid="1719299">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719299">
                                            <p:txEl>
                                              <p:pRg st="3" end="3"/>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nodeType="afterEffect">
                                  <p:stCondLst>
                                    <p:cond delay="0"/>
                                  </p:stCondLst>
                                  <p:childTnLst>
                                    <p:set>
                                      <p:cBhvr>
                                        <p:cTn id="26" dur="1" fill="hold">
                                          <p:stCondLst>
                                            <p:cond delay="0"/>
                                          </p:stCondLst>
                                        </p:cTn>
                                        <p:tgtEl>
                                          <p:spTgt spid="1719299">
                                            <p:txEl>
                                              <p:pRg st="4" end="4"/>
                                            </p:txEl>
                                          </p:spTgt>
                                        </p:tgtEl>
                                        <p:attrNameLst>
                                          <p:attrName>style.visibility</p:attrName>
                                        </p:attrNameLst>
                                      </p:cBhvr>
                                      <p:to>
                                        <p:strVal val="visible"/>
                                      </p:to>
                                    </p:set>
                                    <p:anim calcmode="lin" valueType="num">
                                      <p:cBhvr>
                                        <p:cTn id="27" dur="500" fill="hold"/>
                                        <p:tgtEl>
                                          <p:spTgt spid="171929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719299">
                                            <p:txEl>
                                              <p:pRg st="4" end="4"/>
                                            </p:txEl>
                                          </p:spTgt>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500"/>
                            </p:stCondLst>
                            <p:childTnLst>
                              <p:par>
                                <p:cTn id="30" presetID="17" presetClass="entr" presetSubtype="10" fill="hold" nodeType="afterEffect">
                                  <p:stCondLst>
                                    <p:cond delay="0"/>
                                  </p:stCondLst>
                                  <p:childTnLst>
                                    <p:set>
                                      <p:cBhvr>
                                        <p:cTn id="31" dur="1" fill="hold">
                                          <p:stCondLst>
                                            <p:cond delay="0"/>
                                          </p:stCondLst>
                                        </p:cTn>
                                        <p:tgtEl>
                                          <p:spTgt spid="1719299">
                                            <p:txEl>
                                              <p:pRg st="5" end="5"/>
                                            </p:txEl>
                                          </p:spTgt>
                                        </p:tgtEl>
                                        <p:attrNameLst>
                                          <p:attrName>style.visibility</p:attrName>
                                        </p:attrNameLst>
                                      </p:cBhvr>
                                      <p:to>
                                        <p:strVal val="visible"/>
                                      </p:to>
                                    </p:set>
                                    <p:anim calcmode="lin" valueType="num">
                                      <p:cBhvr>
                                        <p:cTn id="32" dur="500" fill="hold"/>
                                        <p:tgtEl>
                                          <p:spTgt spid="1719299">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719299">
                                            <p:txEl>
                                              <p:pRg st="5" end="5"/>
                                            </p:txEl>
                                          </p:spTgt>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3000"/>
                            </p:stCondLst>
                            <p:childTnLst>
                              <p:par>
                                <p:cTn id="35" presetID="17" presetClass="entr" presetSubtype="10" fill="hold" nodeType="afterEffect">
                                  <p:stCondLst>
                                    <p:cond delay="0"/>
                                  </p:stCondLst>
                                  <p:childTnLst>
                                    <p:set>
                                      <p:cBhvr>
                                        <p:cTn id="36" dur="1" fill="hold">
                                          <p:stCondLst>
                                            <p:cond delay="0"/>
                                          </p:stCondLst>
                                        </p:cTn>
                                        <p:tgtEl>
                                          <p:spTgt spid="1719299">
                                            <p:txEl>
                                              <p:pRg st="6" end="6"/>
                                            </p:txEl>
                                          </p:spTgt>
                                        </p:tgtEl>
                                        <p:attrNameLst>
                                          <p:attrName>style.visibility</p:attrName>
                                        </p:attrNameLst>
                                      </p:cBhvr>
                                      <p:to>
                                        <p:strVal val="visible"/>
                                      </p:to>
                                    </p:set>
                                    <p:anim calcmode="lin" valueType="num">
                                      <p:cBhvr>
                                        <p:cTn id="37" dur="500" fill="hold"/>
                                        <p:tgtEl>
                                          <p:spTgt spid="1719299">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719299">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fld id="{BADEE763-C0F6-4836-8248-55D4499A83D1}" type="slidenum">
              <a:rPr lang="en-US" altLang="zh-CN"/>
              <a:pPr/>
              <a:t>43</a:t>
            </a:fld>
            <a:endParaRPr lang="en-US" altLang="zh-CN"/>
          </a:p>
        </p:txBody>
      </p:sp>
      <p:pic>
        <p:nvPicPr>
          <p:cNvPr id="1721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052513"/>
            <a:ext cx="748823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1346" name="Rectangle 2"/>
          <p:cNvSpPr>
            <a:spLocks noGrp="1" noChangeArrowheads="1"/>
          </p:cNvSpPr>
          <p:nvPr>
            <p:ph type="title"/>
          </p:nvPr>
        </p:nvSpPr>
        <p:spPr>
          <a:xfrm>
            <a:off x="1331913" y="0"/>
            <a:ext cx="6624637" cy="903288"/>
          </a:xfrm>
        </p:spPr>
        <p:txBody>
          <a:bodyPr/>
          <a:lstStyle/>
          <a:p>
            <a:r>
              <a:rPr lang="zh-CN" altLang="en-US" b="0">
                <a:solidFill>
                  <a:schemeClr val="hlink"/>
                </a:solidFill>
                <a:effectLst>
                  <a:outerShdw blurRad="38100" dist="38100" dir="2700000" algn="tl">
                    <a:srgbClr val="C0C0C0"/>
                  </a:outerShdw>
                </a:effectLst>
              </a:rPr>
              <a:t>数据库结构与数据库设计</a:t>
            </a:r>
          </a:p>
        </p:txBody>
      </p:sp>
      <p:sp>
        <p:nvSpPr>
          <p:cNvPr id="1721347" name="Rectangle 3"/>
          <p:cNvSpPr>
            <a:spLocks noGrp="1" noChangeArrowheads="1"/>
          </p:cNvSpPr>
          <p:nvPr>
            <p:ph type="body" idx="1"/>
          </p:nvPr>
        </p:nvSpPr>
        <p:spPr>
          <a:xfrm>
            <a:off x="0" y="1196975"/>
            <a:ext cx="3889375" cy="935038"/>
          </a:xfrm>
        </p:spPr>
        <p:txBody>
          <a:bodyPr/>
          <a:lstStyle/>
          <a:p>
            <a:r>
              <a:rPr lang="zh-CN" altLang="en-US" b="1"/>
              <a:t>数据库设计</a:t>
            </a:r>
          </a:p>
          <a:p>
            <a:pPr lvl="1"/>
            <a:r>
              <a:rPr lang="zh-CN" altLang="en-US" sz="2000" b="1"/>
              <a:t>用</a:t>
            </a:r>
            <a:r>
              <a:rPr lang="en-US" altLang="zh-CN" sz="2000" b="1"/>
              <a:t>E-R</a:t>
            </a:r>
            <a:r>
              <a:rPr lang="zh-CN" altLang="en-US" sz="2000" b="1"/>
              <a:t>图表示概念模型</a:t>
            </a:r>
          </a:p>
          <a:p>
            <a:pPr lvl="2"/>
            <a:endParaRPr lang="en-US" altLang="zh-CN" b="1"/>
          </a:p>
        </p:txBody>
      </p:sp>
    </p:spTree>
    <p:extLst>
      <p:ext uri="{BB962C8B-B14F-4D97-AF65-F5344CB8AC3E}">
        <p14:creationId xmlns:p14="http://schemas.microsoft.com/office/powerpoint/2010/main" val="8013058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721348"/>
                                        </p:tgtEl>
                                        <p:attrNameLst>
                                          <p:attrName>style.visibility</p:attrName>
                                        </p:attrNameLst>
                                      </p:cBhvr>
                                      <p:to>
                                        <p:strVal val="visible"/>
                                      </p:to>
                                    </p:set>
                                    <p:anim calcmode="lin" valueType="num">
                                      <p:cBhvr additive="base">
                                        <p:cTn id="7" dur="500" fill="hold"/>
                                        <p:tgtEl>
                                          <p:spTgt spid="1721348"/>
                                        </p:tgtEl>
                                        <p:attrNameLst>
                                          <p:attrName>ppt_x</p:attrName>
                                        </p:attrNameLst>
                                      </p:cBhvr>
                                      <p:tavLst>
                                        <p:tav tm="0">
                                          <p:val>
                                            <p:strVal val="#ppt_x"/>
                                          </p:val>
                                        </p:tav>
                                        <p:tav tm="100000">
                                          <p:val>
                                            <p:strVal val="#ppt_x"/>
                                          </p:val>
                                        </p:tav>
                                      </p:tavLst>
                                    </p:anim>
                                    <p:anim calcmode="lin" valueType="num">
                                      <p:cBhvr additive="base">
                                        <p:cTn id="8" dur="500" fill="hold"/>
                                        <p:tgtEl>
                                          <p:spTgt spid="1721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61B984CB-E61C-4859-8E9C-F5C2476191CE}" type="slidenum">
              <a:rPr lang="en-US" altLang="zh-CN"/>
              <a:pPr/>
              <a:t>44</a:t>
            </a:fld>
            <a:endParaRPr lang="en-US" altLang="zh-CN"/>
          </a:p>
        </p:txBody>
      </p:sp>
      <p:sp>
        <p:nvSpPr>
          <p:cNvPr id="1722371" name="Rectangle 3"/>
          <p:cNvSpPr>
            <a:spLocks noGrp="1" noChangeArrowheads="1"/>
          </p:cNvSpPr>
          <p:nvPr>
            <p:ph type="title"/>
          </p:nvPr>
        </p:nvSpPr>
        <p:spPr>
          <a:xfrm>
            <a:off x="1331913" y="0"/>
            <a:ext cx="6624637" cy="903288"/>
          </a:xfrm>
        </p:spPr>
        <p:txBody>
          <a:bodyPr/>
          <a:lstStyle/>
          <a:p>
            <a:r>
              <a:rPr lang="zh-CN" altLang="en-US" b="0">
                <a:solidFill>
                  <a:schemeClr val="hlink"/>
                </a:solidFill>
                <a:effectLst>
                  <a:outerShdw blurRad="38100" dist="38100" dir="2700000" algn="tl">
                    <a:srgbClr val="C0C0C0"/>
                  </a:outerShdw>
                </a:effectLst>
              </a:rPr>
              <a:t>数据库结构与数据库设计</a:t>
            </a:r>
          </a:p>
        </p:txBody>
      </p:sp>
      <p:sp>
        <p:nvSpPr>
          <p:cNvPr id="1722372" name="Rectangle 4"/>
          <p:cNvSpPr>
            <a:spLocks noGrp="1" noChangeArrowheads="1"/>
          </p:cNvSpPr>
          <p:nvPr>
            <p:ph type="body" idx="1"/>
          </p:nvPr>
        </p:nvSpPr>
        <p:spPr>
          <a:xfrm>
            <a:off x="0" y="1196975"/>
            <a:ext cx="8893175" cy="4464050"/>
          </a:xfrm>
        </p:spPr>
        <p:txBody>
          <a:bodyPr/>
          <a:lstStyle/>
          <a:p>
            <a:r>
              <a:rPr lang="zh-CN" altLang="en-US" b="1" dirty="0"/>
              <a:t>数据库设计</a:t>
            </a:r>
          </a:p>
          <a:p>
            <a:pPr lvl="1"/>
            <a:r>
              <a:rPr lang="zh-CN" altLang="en-US" b="1" dirty="0"/>
              <a:t>构架关系数据库表</a:t>
            </a:r>
            <a:r>
              <a:rPr lang="zh-CN" altLang="en-US" dirty="0"/>
              <a:t> </a:t>
            </a:r>
          </a:p>
          <a:p>
            <a:pPr lvl="2"/>
            <a:r>
              <a:rPr lang="zh-CN" altLang="en-US" b="1" dirty="0"/>
              <a:t>根据实体联系（</a:t>
            </a:r>
            <a:r>
              <a:rPr lang="en-US" altLang="zh-CN" b="1" dirty="0"/>
              <a:t>E-R</a:t>
            </a:r>
            <a:r>
              <a:rPr lang="zh-CN" altLang="en-US" b="1" dirty="0"/>
              <a:t>）模型图，进一步构架关系数据库表对象及其相关元素</a:t>
            </a:r>
            <a:r>
              <a:rPr lang="zh-CN" altLang="en-US" dirty="0"/>
              <a:t> </a:t>
            </a:r>
          </a:p>
          <a:p>
            <a:pPr lvl="1"/>
            <a:r>
              <a:rPr lang="zh-CN" altLang="en-US" b="1" dirty="0"/>
              <a:t>确定字段的数据类型</a:t>
            </a:r>
          </a:p>
          <a:p>
            <a:pPr lvl="2"/>
            <a:r>
              <a:rPr lang="zh-CN" altLang="en-US" b="1" dirty="0"/>
              <a:t>“</a:t>
            </a:r>
            <a:r>
              <a:rPr lang="zh-CN" altLang="en-US" b="1" dirty="0">
                <a:solidFill>
                  <a:srgbClr val="FF0000"/>
                </a:solidFill>
              </a:rPr>
              <a:t>文本</a:t>
            </a:r>
            <a:r>
              <a:rPr lang="zh-CN" altLang="en-US" b="1" dirty="0"/>
              <a:t>”（</a:t>
            </a:r>
            <a:r>
              <a:rPr lang="en-US" altLang="zh-CN" b="1" dirty="0" smtClean="0"/>
              <a:t>Text</a:t>
            </a:r>
            <a:r>
              <a:rPr lang="zh-CN" altLang="en-US" b="1" dirty="0" smtClean="0"/>
              <a:t>，默认类型）</a:t>
            </a:r>
            <a:r>
              <a:rPr lang="zh-CN" altLang="en-US" b="1" dirty="0"/>
              <a:t>、“</a:t>
            </a:r>
            <a:r>
              <a:rPr lang="zh-CN" altLang="en-US" b="1" dirty="0">
                <a:solidFill>
                  <a:srgbClr val="FF0000"/>
                </a:solidFill>
              </a:rPr>
              <a:t>备注</a:t>
            </a:r>
            <a:r>
              <a:rPr lang="zh-CN" altLang="en-US" b="1" dirty="0"/>
              <a:t>”（</a:t>
            </a:r>
            <a:r>
              <a:rPr lang="en-US" altLang="zh-CN" b="1" dirty="0" smtClean="0"/>
              <a:t>Memo</a:t>
            </a:r>
            <a:r>
              <a:rPr lang="zh-CN" altLang="en-US" b="1" dirty="0" smtClean="0"/>
              <a:t>，长度不确定的文本）</a:t>
            </a:r>
            <a:r>
              <a:rPr lang="zh-CN" altLang="en-US" b="1" dirty="0"/>
              <a:t>、“</a:t>
            </a:r>
            <a:r>
              <a:rPr lang="zh-CN" altLang="en-US" b="1" dirty="0">
                <a:solidFill>
                  <a:srgbClr val="FF0000"/>
                </a:solidFill>
              </a:rPr>
              <a:t>数字</a:t>
            </a:r>
            <a:r>
              <a:rPr lang="zh-CN" altLang="en-US" b="1" dirty="0"/>
              <a:t>”（</a:t>
            </a:r>
            <a:r>
              <a:rPr lang="en-US" altLang="zh-CN" b="1" dirty="0"/>
              <a:t>Byte</a:t>
            </a:r>
            <a:r>
              <a:rPr lang="zh-CN" altLang="en-US" b="1" dirty="0"/>
              <a:t>、</a:t>
            </a:r>
            <a:r>
              <a:rPr lang="en-US" altLang="zh-CN" b="1" dirty="0"/>
              <a:t>Integer</a:t>
            </a:r>
            <a:r>
              <a:rPr lang="zh-CN" altLang="en-US" b="1" dirty="0"/>
              <a:t>、</a:t>
            </a:r>
            <a:r>
              <a:rPr lang="en-US" altLang="zh-CN" b="1" dirty="0"/>
              <a:t>Long</a:t>
            </a:r>
            <a:r>
              <a:rPr lang="zh-CN" altLang="en-US" b="1" dirty="0"/>
              <a:t>、</a:t>
            </a:r>
            <a:r>
              <a:rPr lang="en-US" altLang="zh-CN" b="1" dirty="0"/>
              <a:t>Single</a:t>
            </a:r>
            <a:r>
              <a:rPr lang="zh-CN" altLang="en-US" b="1" dirty="0"/>
              <a:t>、</a:t>
            </a:r>
            <a:r>
              <a:rPr lang="en-US" altLang="zh-CN" b="1" dirty="0"/>
              <a:t>Double</a:t>
            </a:r>
            <a:r>
              <a:rPr lang="zh-CN" altLang="en-US" b="1" dirty="0"/>
              <a:t>）、“</a:t>
            </a:r>
            <a:r>
              <a:rPr lang="zh-CN" altLang="en-US" b="1" dirty="0">
                <a:solidFill>
                  <a:srgbClr val="FF0000"/>
                </a:solidFill>
              </a:rPr>
              <a:t>日期</a:t>
            </a:r>
            <a:r>
              <a:rPr lang="en-US" altLang="zh-CN" b="1" dirty="0">
                <a:solidFill>
                  <a:srgbClr val="FF0000"/>
                </a:solidFill>
              </a:rPr>
              <a:t>/</a:t>
            </a:r>
            <a:r>
              <a:rPr lang="zh-CN" altLang="en-US" b="1" dirty="0">
                <a:solidFill>
                  <a:srgbClr val="FF0000"/>
                </a:solidFill>
              </a:rPr>
              <a:t>时间</a:t>
            </a:r>
            <a:r>
              <a:rPr lang="zh-CN" altLang="en-US" b="1" dirty="0"/>
              <a:t>”（</a:t>
            </a:r>
            <a:r>
              <a:rPr lang="en-US" altLang="zh-CN" b="1" dirty="0"/>
              <a:t>Date/Time</a:t>
            </a:r>
            <a:r>
              <a:rPr lang="zh-CN" altLang="en-US" b="1" dirty="0"/>
              <a:t>）、“</a:t>
            </a:r>
            <a:r>
              <a:rPr lang="zh-CN" altLang="en-US" b="1" dirty="0">
                <a:solidFill>
                  <a:srgbClr val="FF0000"/>
                </a:solidFill>
              </a:rPr>
              <a:t>货币</a:t>
            </a:r>
            <a:r>
              <a:rPr lang="zh-CN" altLang="en-US" b="1" dirty="0"/>
              <a:t>”（</a:t>
            </a:r>
            <a:r>
              <a:rPr lang="en-US" altLang="zh-CN" b="1" dirty="0"/>
              <a:t>Currency</a:t>
            </a:r>
            <a:r>
              <a:rPr lang="zh-CN" altLang="en-US" b="1" dirty="0"/>
              <a:t>）、“</a:t>
            </a:r>
            <a:r>
              <a:rPr lang="zh-CN" altLang="en-US" b="1" dirty="0">
                <a:solidFill>
                  <a:srgbClr val="FF0000"/>
                </a:solidFill>
              </a:rPr>
              <a:t>自动编号</a:t>
            </a:r>
            <a:r>
              <a:rPr lang="zh-CN" altLang="en-US" b="1" dirty="0"/>
              <a:t>”、“</a:t>
            </a:r>
            <a:r>
              <a:rPr lang="zh-CN" altLang="en-US" b="1" dirty="0">
                <a:solidFill>
                  <a:srgbClr val="FF0000"/>
                </a:solidFill>
              </a:rPr>
              <a:t>是</a:t>
            </a:r>
            <a:r>
              <a:rPr lang="en-US" altLang="zh-CN" b="1" dirty="0">
                <a:solidFill>
                  <a:srgbClr val="FF0000"/>
                </a:solidFill>
              </a:rPr>
              <a:t>/</a:t>
            </a:r>
            <a:r>
              <a:rPr lang="zh-CN" altLang="en-US" b="1" dirty="0">
                <a:solidFill>
                  <a:srgbClr val="FF0000"/>
                </a:solidFill>
              </a:rPr>
              <a:t>否</a:t>
            </a:r>
            <a:r>
              <a:rPr lang="zh-CN" altLang="en-US" b="1" dirty="0"/>
              <a:t>”（</a:t>
            </a:r>
            <a:r>
              <a:rPr lang="en-US" altLang="zh-CN" b="1" dirty="0"/>
              <a:t>Boolean</a:t>
            </a:r>
            <a:r>
              <a:rPr lang="zh-CN" altLang="en-US" b="1" dirty="0"/>
              <a:t>）、“</a:t>
            </a:r>
            <a:r>
              <a:rPr lang="en-US" altLang="zh-CN" b="1" dirty="0">
                <a:solidFill>
                  <a:srgbClr val="FF0000"/>
                </a:solidFill>
              </a:rPr>
              <a:t>OLE</a:t>
            </a:r>
            <a:r>
              <a:rPr lang="zh-CN" altLang="en-US" b="1" dirty="0">
                <a:solidFill>
                  <a:srgbClr val="FF0000"/>
                </a:solidFill>
              </a:rPr>
              <a:t>对象</a:t>
            </a:r>
            <a:r>
              <a:rPr lang="zh-CN" altLang="en-US" b="1" dirty="0"/>
              <a:t>”（</a:t>
            </a:r>
            <a:r>
              <a:rPr lang="en-US" altLang="zh-CN" b="1" dirty="0"/>
              <a:t>Binary</a:t>
            </a:r>
            <a:r>
              <a:rPr lang="zh-CN" altLang="en-US" b="1" dirty="0" smtClean="0"/>
              <a:t>）</a:t>
            </a:r>
            <a:endParaRPr lang="zh-CN" altLang="en-US" b="1" dirty="0"/>
          </a:p>
        </p:txBody>
      </p:sp>
    </p:spTree>
    <p:extLst>
      <p:ext uri="{BB962C8B-B14F-4D97-AF65-F5344CB8AC3E}">
        <p14:creationId xmlns:p14="http://schemas.microsoft.com/office/powerpoint/2010/main" val="34025212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722372">
                                            <p:txEl>
                                              <p:pRg st="0" end="0"/>
                                            </p:txEl>
                                          </p:spTgt>
                                        </p:tgtEl>
                                        <p:attrNameLst>
                                          <p:attrName>style.visibility</p:attrName>
                                        </p:attrNameLst>
                                      </p:cBhvr>
                                      <p:to>
                                        <p:strVal val="visible"/>
                                      </p:to>
                                    </p:set>
                                    <p:anim calcmode="lin" valueType="num">
                                      <p:cBhvr>
                                        <p:cTn id="7" dur="500" fill="hold"/>
                                        <p:tgtEl>
                                          <p:spTgt spid="172237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22372">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722372">
                                            <p:txEl>
                                              <p:pRg st="1" end="1"/>
                                            </p:txEl>
                                          </p:spTgt>
                                        </p:tgtEl>
                                        <p:attrNameLst>
                                          <p:attrName>style.visibility</p:attrName>
                                        </p:attrNameLst>
                                      </p:cBhvr>
                                      <p:to>
                                        <p:strVal val="visible"/>
                                      </p:to>
                                    </p:set>
                                    <p:anim calcmode="lin" valueType="num">
                                      <p:cBhvr>
                                        <p:cTn id="12" dur="500" fill="hold"/>
                                        <p:tgtEl>
                                          <p:spTgt spid="172237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722372">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722372">
                                            <p:txEl>
                                              <p:pRg st="2" end="2"/>
                                            </p:txEl>
                                          </p:spTgt>
                                        </p:tgtEl>
                                        <p:attrNameLst>
                                          <p:attrName>style.visibility</p:attrName>
                                        </p:attrNameLst>
                                      </p:cBhvr>
                                      <p:to>
                                        <p:strVal val="visible"/>
                                      </p:to>
                                    </p:set>
                                    <p:anim calcmode="lin" valueType="num">
                                      <p:cBhvr>
                                        <p:cTn id="17" dur="500" fill="hold"/>
                                        <p:tgtEl>
                                          <p:spTgt spid="172237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722372">
                                            <p:txEl>
                                              <p:pRg st="2" end="2"/>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722372">
                                            <p:txEl>
                                              <p:pRg st="3" end="3"/>
                                            </p:txEl>
                                          </p:spTgt>
                                        </p:tgtEl>
                                        <p:attrNameLst>
                                          <p:attrName>style.visibility</p:attrName>
                                        </p:attrNameLst>
                                      </p:cBhvr>
                                      <p:to>
                                        <p:strVal val="visible"/>
                                      </p:to>
                                    </p:set>
                                    <p:anim calcmode="lin" valueType="num">
                                      <p:cBhvr>
                                        <p:cTn id="22" dur="500" fill="hold"/>
                                        <p:tgtEl>
                                          <p:spTgt spid="172237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722372">
                                            <p:txEl>
                                              <p:pRg st="3" end="3"/>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nodeType="afterEffect">
                                  <p:stCondLst>
                                    <p:cond delay="0"/>
                                  </p:stCondLst>
                                  <p:childTnLst>
                                    <p:set>
                                      <p:cBhvr>
                                        <p:cTn id="26" dur="1" fill="hold">
                                          <p:stCondLst>
                                            <p:cond delay="0"/>
                                          </p:stCondLst>
                                        </p:cTn>
                                        <p:tgtEl>
                                          <p:spTgt spid="1722372">
                                            <p:txEl>
                                              <p:pRg st="4" end="4"/>
                                            </p:txEl>
                                          </p:spTgt>
                                        </p:tgtEl>
                                        <p:attrNameLst>
                                          <p:attrName>style.visibility</p:attrName>
                                        </p:attrNameLst>
                                      </p:cBhvr>
                                      <p:to>
                                        <p:strVal val="visible"/>
                                      </p:to>
                                    </p:set>
                                    <p:anim calcmode="lin" valueType="num">
                                      <p:cBhvr>
                                        <p:cTn id="27" dur="500" fill="hold"/>
                                        <p:tgtEl>
                                          <p:spTgt spid="1722372">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722372">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E2E0B1CC-C28B-47D3-946E-E6B1BDCECFAE}" type="slidenum">
              <a:rPr lang="en-US" altLang="zh-CN"/>
              <a:pPr/>
              <a:t>45</a:t>
            </a:fld>
            <a:endParaRPr lang="en-US" altLang="zh-CN"/>
          </a:p>
        </p:txBody>
      </p:sp>
      <p:sp>
        <p:nvSpPr>
          <p:cNvPr id="1670146" name="Rectangle 2"/>
          <p:cNvSpPr>
            <a:spLocks noGrp="1" noChangeArrowheads="1"/>
          </p:cNvSpPr>
          <p:nvPr>
            <p:ph type="subTitle" idx="1"/>
          </p:nvPr>
        </p:nvSpPr>
        <p:spPr>
          <a:xfrm>
            <a:off x="395288" y="2924175"/>
            <a:ext cx="6480175" cy="2952750"/>
          </a:xfrm>
        </p:spPr>
        <p:txBody>
          <a:bodyPr/>
          <a:lstStyle/>
          <a:p>
            <a:pPr algn="l">
              <a:lnSpc>
                <a:spcPct val="90000"/>
              </a:lnSpc>
              <a:buFont typeface="Wingdings" pitchFamily="2" charset="2"/>
              <a:buChar char="l"/>
            </a:pPr>
            <a:r>
              <a:rPr lang="zh-CN" altLang="en-US" sz="2800" b="1" dirty="0" smtClean="0">
                <a:effectLst>
                  <a:outerShdw blurRad="38100" dist="38100" dir="2700000" algn="tl">
                    <a:srgbClr val="C0C0C0"/>
                  </a:outerShdw>
                </a:effectLst>
                <a:hlinkClick r:id="rId2" action="ppaction://hlinksldjump"/>
              </a:rPr>
              <a:t>导引关键字</a:t>
            </a:r>
            <a:endParaRPr lang="zh-CN" altLang="en-US" sz="2800" b="1" dirty="0">
              <a:effectLst>
                <a:outerShdw blurRad="38100" dist="38100" dir="2700000" algn="tl">
                  <a:srgbClr val="C0C0C0"/>
                </a:outerShdw>
              </a:effectLst>
            </a:endParaRPr>
          </a:p>
          <a:p>
            <a:pPr algn="l">
              <a:lnSpc>
                <a:spcPct val="90000"/>
              </a:lnSpc>
              <a:buFont typeface="Wingdings" pitchFamily="2" charset="2"/>
              <a:buChar char="l"/>
            </a:pPr>
            <a:r>
              <a:rPr lang="zh-CN" altLang="en-US" sz="2800" b="1" dirty="0">
                <a:effectLst>
                  <a:outerShdw blurRad="38100" dist="38100" dir="2700000" algn="tl">
                    <a:srgbClr val="C0C0C0"/>
                  </a:outerShdw>
                </a:effectLst>
                <a:hlinkClick r:id="rId3" action="ppaction://hlinksldjump"/>
              </a:rPr>
              <a:t>什么是数据库</a:t>
            </a:r>
            <a:r>
              <a:rPr lang="zh-CN" altLang="en-US" sz="2800" dirty="0">
                <a:hlinkClick r:id="rId3" action="ppaction://hlinksldjump"/>
              </a:rPr>
              <a:t>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hlinkClick r:id="rId4" action="ppaction://hlinksldjump"/>
              </a:rPr>
              <a:t>数据库能做什么</a:t>
            </a:r>
            <a:r>
              <a:rPr lang="zh-CN" altLang="en-US" sz="2800" dirty="0">
                <a:hlinkClick r:id="rId4" action="ppaction://hlinksldjump"/>
              </a:rPr>
              <a:t>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hlinkClick r:id="rId5" action="ppaction://hlinksldjump"/>
              </a:rPr>
              <a:t>数据库结构与数据库设计</a:t>
            </a:r>
            <a:r>
              <a:rPr lang="zh-CN" altLang="en-US" sz="2800" dirty="0">
                <a:hlinkClick r:id="rId5" action="ppaction://hlinksldjump"/>
              </a:rPr>
              <a:t>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solidFill>
                  <a:schemeClr val="accent2"/>
                </a:solidFill>
                <a:effectLst>
                  <a:outerShdw blurRad="38100" dist="38100" dir="2700000" algn="tl">
                    <a:srgbClr val="C0C0C0"/>
                  </a:outerShdw>
                </a:effectLst>
              </a:rPr>
              <a:t>主流网络数据库产品简介</a:t>
            </a:r>
            <a:r>
              <a:rPr lang="zh-CN" altLang="en-US" sz="2800" dirty="0"/>
              <a:t> </a:t>
            </a:r>
          </a:p>
          <a:p>
            <a:pPr algn="l">
              <a:lnSpc>
                <a:spcPct val="90000"/>
              </a:lnSpc>
              <a:buFont typeface="Wingdings" pitchFamily="2" charset="2"/>
              <a:buChar char="l"/>
            </a:pPr>
            <a:r>
              <a:rPr lang="zh-CN" altLang="en-US" sz="2800" b="1" dirty="0">
                <a:effectLst>
                  <a:outerShdw blurRad="38100" dist="38100" dir="2700000" algn="tl">
                    <a:srgbClr val="C0C0C0"/>
                  </a:outerShdw>
                </a:effectLst>
                <a:hlinkClick r:id="rId6" action="ppaction://hlinksldjump"/>
              </a:rPr>
              <a:t>数据库技术应用新趋势</a:t>
            </a:r>
            <a:r>
              <a:rPr lang="zh-CN" altLang="en-US" sz="2800" dirty="0">
                <a:hlinkClick r:id="rId6" action="ppaction://hlinksldjump"/>
              </a:rPr>
              <a:t> </a:t>
            </a:r>
            <a:endParaRPr lang="zh-CN" altLang="en-US" sz="2800" dirty="0"/>
          </a:p>
        </p:txBody>
      </p:sp>
      <p:sp>
        <p:nvSpPr>
          <p:cNvPr id="1670147" name="Text Box 3" descr="OOOPIC_vipvip_20080918214459585784a2fb4d9263105"/>
          <p:cNvSpPr txBox="1">
            <a:spLocks noChangeArrowheads="1"/>
          </p:cNvSpPr>
          <p:nvPr/>
        </p:nvSpPr>
        <p:spPr bwMode="auto">
          <a:xfrm>
            <a:off x="2771775" y="1052513"/>
            <a:ext cx="6372225" cy="914400"/>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5400" dirty="0" smtClean="0">
                <a:solidFill>
                  <a:schemeClr val="tx2"/>
                </a:solidFill>
                <a:latin typeface="华文琥珀" pitchFamily="2" charset="-122"/>
                <a:ea typeface="华文琥珀" pitchFamily="2" charset="-122"/>
              </a:rPr>
              <a:t>第</a:t>
            </a:r>
            <a:r>
              <a:rPr lang="en-US" altLang="zh-CN" sz="5400" dirty="0" smtClean="0">
                <a:solidFill>
                  <a:schemeClr val="tx2"/>
                </a:solidFill>
                <a:latin typeface="华文琥珀" pitchFamily="2" charset="-122"/>
                <a:ea typeface="华文琥珀" pitchFamily="2" charset="-122"/>
              </a:rPr>
              <a:t>5</a:t>
            </a:r>
            <a:r>
              <a:rPr lang="zh-CN" altLang="en-US" sz="5400" dirty="0" smtClean="0">
                <a:solidFill>
                  <a:schemeClr val="tx2"/>
                </a:solidFill>
                <a:latin typeface="华文琥珀" pitchFamily="2" charset="-122"/>
                <a:ea typeface="华文琥珀" pitchFamily="2" charset="-122"/>
              </a:rPr>
              <a:t>章 数据库</a:t>
            </a:r>
            <a:r>
              <a:rPr lang="zh-CN" altLang="en-US" sz="5400" dirty="0">
                <a:solidFill>
                  <a:schemeClr val="tx2"/>
                </a:solidFill>
                <a:latin typeface="华文琥珀" pitchFamily="2" charset="-122"/>
                <a:ea typeface="华文琥珀" pitchFamily="2" charset="-122"/>
              </a:rPr>
              <a:t>技术</a:t>
            </a:r>
          </a:p>
        </p:txBody>
      </p:sp>
    </p:spTree>
    <p:extLst>
      <p:ext uri="{BB962C8B-B14F-4D97-AF65-F5344CB8AC3E}">
        <p14:creationId xmlns:p14="http://schemas.microsoft.com/office/powerpoint/2010/main" val="2359094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1670146">
                                            <p:txEl>
                                              <p:pRg st="4" end="4"/>
                                            </p:txEl>
                                          </p:spTgt>
                                        </p:tgtEl>
                                        <p:attrNameLst>
                                          <p:attrName>ppt_x</p:attrName>
                                          <p:attrName>ppt_y</p:attrName>
                                        </p:attrNameLst>
                                      </p:cBhvr>
                                    </p:animMotion>
                                    <p:animRot by="1500000">
                                      <p:cBhvr>
                                        <p:cTn id="7" dur="125" fill="hold">
                                          <p:stCondLst>
                                            <p:cond delay="0"/>
                                          </p:stCondLst>
                                        </p:cTn>
                                        <p:tgtEl>
                                          <p:spTgt spid="1670146">
                                            <p:txEl>
                                              <p:pRg st="4" end="4"/>
                                            </p:txEl>
                                          </p:spTgt>
                                        </p:tgtEl>
                                        <p:attrNameLst>
                                          <p:attrName>r</p:attrName>
                                        </p:attrNameLst>
                                      </p:cBhvr>
                                    </p:animRot>
                                    <p:animRot by="-1500000">
                                      <p:cBhvr>
                                        <p:cTn id="8" dur="125" fill="hold">
                                          <p:stCondLst>
                                            <p:cond delay="125"/>
                                          </p:stCondLst>
                                        </p:cTn>
                                        <p:tgtEl>
                                          <p:spTgt spid="1670146">
                                            <p:txEl>
                                              <p:pRg st="4" end="4"/>
                                            </p:txEl>
                                          </p:spTgt>
                                        </p:tgtEl>
                                        <p:attrNameLst>
                                          <p:attrName>r</p:attrName>
                                        </p:attrNameLst>
                                      </p:cBhvr>
                                    </p:animRot>
                                    <p:animRot by="-1500000">
                                      <p:cBhvr>
                                        <p:cTn id="9" dur="125" fill="hold">
                                          <p:stCondLst>
                                            <p:cond delay="250"/>
                                          </p:stCondLst>
                                        </p:cTn>
                                        <p:tgtEl>
                                          <p:spTgt spid="1670146">
                                            <p:txEl>
                                              <p:pRg st="4" end="4"/>
                                            </p:txEl>
                                          </p:spTgt>
                                        </p:tgtEl>
                                        <p:attrNameLst>
                                          <p:attrName>r</p:attrName>
                                        </p:attrNameLst>
                                      </p:cBhvr>
                                    </p:animRot>
                                    <p:animRot by="1500000">
                                      <p:cBhvr>
                                        <p:cTn id="10" dur="125" fill="hold">
                                          <p:stCondLst>
                                            <p:cond delay="375"/>
                                          </p:stCondLst>
                                        </p:cTn>
                                        <p:tgtEl>
                                          <p:spTgt spid="1670146">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1F54933B-93BD-4EBD-B01D-8DF77C814B69}" type="slidenum">
              <a:rPr lang="en-US" altLang="zh-CN"/>
              <a:pPr/>
              <a:t>46</a:t>
            </a:fld>
            <a:endParaRPr lang="en-US" altLang="zh-CN"/>
          </a:p>
        </p:txBody>
      </p:sp>
      <p:sp>
        <p:nvSpPr>
          <p:cNvPr id="1723394" name="Rectangle 2"/>
          <p:cNvSpPr>
            <a:spLocks noGrp="1" noChangeArrowheads="1"/>
          </p:cNvSpPr>
          <p:nvPr>
            <p:ph type="title"/>
          </p:nvPr>
        </p:nvSpPr>
        <p:spPr>
          <a:xfrm>
            <a:off x="1331913" y="0"/>
            <a:ext cx="6624637" cy="903288"/>
          </a:xfrm>
        </p:spPr>
        <p:txBody>
          <a:bodyPr/>
          <a:lstStyle/>
          <a:p>
            <a:r>
              <a:rPr lang="zh-CN" altLang="en-US" sz="3600" b="0">
                <a:solidFill>
                  <a:schemeClr val="hlink"/>
                </a:solidFill>
                <a:effectLst>
                  <a:outerShdw blurRad="38100" dist="38100" dir="2700000" algn="tl">
                    <a:srgbClr val="C0C0C0"/>
                  </a:outerShdw>
                </a:effectLst>
              </a:rPr>
              <a:t>主流网络数据库产品简介</a:t>
            </a:r>
          </a:p>
        </p:txBody>
      </p:sp>
      <p:sp>
        <p:nvSpPr>
          <p:cNvPr id="1723395" name="Rectangle 3"/>
          <p:cNvSpPr>
            <a:spLocks noGrp="1" noChangeArrowheads="1"/>
          </p:cNvSpPr>
          <p:nvPr>
            <p:ph type="body" idx="1"/>
          </p:nvPr>
        </p:nvSpPr>
        <p:spPr>
          <a:xfrm>
            <a:off x="0" y="1196975"/>
            <a:ext cx="8893175" cy="4464050"/>
          </a:xfrm>
        </p:spPr>
        <p:txBody>
          <a:bodyPr/>
          <a:lstStyle/>
          <a:p>
            <a:r>
              <a:rPr lang="zh-CN" altLang="en-US" b="1" dirty="0" smtClean="0"/>
              <a:t>（桌面数据库产品）</a:t>
            </a:r>
            <a:endParaRPr lang="en-US" altLang="zh-CN" b="1" dirty="0" smtClean="0"/>
          </a:p>
          <a:p>
            <a:pPr marL="0" indent="0">
              <a:buNone/>
            </a:pPr>
            <a:r>
              <a:rPr lang="en-US" altLang="zh-CN" b="1" dirty="0" smtClean="0">
                <a:solidFill>
                  <a:srgbClr val="FF0000"/>
                </a:solidFill>
              </a:rPr>
              <a:t>Access</a:t>
            </a:r>
            <a:r>
              <a:rPr lang="zh-CN" altLang="en-US" b="1" dirty="0" smtClean="0"/>
              <a:t>、</a:t>
            </a:r>
            <a:r>
              <a:rPr lang="en-US" altLang="zh-CN" b="1" dirty="0" smtClean="0"/>
              <a:t>FoxPro</a:t>
            </a:r>
            <a:r>
              <a:rPr lang="zh-CN" altLang="en-US" b="1" dirty="0" smtClean="0"/>
              <a:t>、</a:t>
            </a:r>
            <a:r>
              <a:rPr lang="en-US" altLang="zh-CN" b="1" dirty="0" smtClean="0"/>
              <a:t>Informix</a:t>
            </a:r>
          </a:p>
          <a:p>
            <a:endParaRPr lang="en-US" altLang="zh-CN" b="1" dirty="0" smtClean="0"/>
          </a:p>
          <a:p>
            <a:r>
              <a:rPr lang="zh-CN" altLang="en-US" b="1" dirty="0" smtClean="0"/>
              <a:t>（大中型数据库产品）</a:t>
            </a:r>
            <a:endParaRPr lang="zh-CN" altLang="en-US" b="1" dirty="0"/>
          </a:p>
          <a:p>
            <a:pPr marL="0" indent="0">
              <a:buNone/>
            </a:pPr>
            <a:r>
              <a:rPr lang="en-US" altLang="zh-CN" b="1" dirty="0" smtClean="0">
                <a:solidFill>
                  <a:srgbClr val="FF0000"/>
                </a:solidFill>
              </a:rPr>
              <a:t>SQL Server</a:t>
            </a:r>
            <a:r>
              <a:rPr lang="zh-CN" altLang="en-US" b="1" dirty="0" smtClean="0"/>
              <a:t>、</a:t>
            </a:r>
            <a:r>
              <a:rPr lang="en-US" altLang="zh-CN" b="1" dirty="0" smtClean="0"/>
              <a:t>MySQL</a:t>
            </a:r>
            <a:r>
              <a:rPr lang="zh-CN" altLang="en-US" b="1" dirty="0" smtClean="0"/>
              <a:t>、</a:t>
            </a:r>
            <a:r>
              <a:rPr lang="en-US" altLang="zh-CN" b="1" dirty="0" smtClean="0"/>
              <a:t>Oracle</a:t>
            </a:r>
            <a:r>
              <a:rPr lang="zh-CN" altLang="en-US" b="1" dirty="0" smtClean="0"/>
              <a:t>、</a:t>
            </a:r>
            <a:r>
              <a:rPr lang="en-US" altLang="zh-CN" b="1" dirty="0" smtClean="0"/>
              <a:t>DB2</a:t>
            </a:r>
            <a:r>
              <a:rPr lang="zh-CN" altLang="en-US" b="1" dirty="0" smtClean="0"/>
              <a:t>、</a:t>
            </a:r>
            <a:r>
              <a:rPr lang="en-US" altLang="zh-CN" b="1" dirty="0" smtClean="0"/>
              <a:t>Sybase</a:t>
            </a:r>
            <a:endParaRPr lang="zh-CN" altLang="en-US" b="1" dirty="0"/>
          </a:p>
        </p:txBody>
      </p:sp>
    </p:spTree>
    <p:extLst>
      <p:ext uri="{BB962C8B-B14F-4D97-AF65-F5344CB8AC3E}">
        <p14:creationId xmlns:p14="http://schemas.microsoft.com/office/powerpoint/2010/main" val="21184865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723395">
                                            <p:txEl>
                                              <p:pRg st="1" end="1"/>
                                            </p:txEl>
                                          </p:spTgt>
                                        </p:tgtEl>
                                        <p:attrNameLst>
                                          <p:attrName>style.visibility</p:attrName>
                                        </p:attrNameLst>
                                      </p:cBhvr>
                                      <p:to>
                                        <p:strVal val="visible"/>
                                      </p:to>
                                    </p:set>
                                    <p:anim calcmode="lin" valueType="num">
                                      <p:cBhvr>
                                        <p:cTn id="7" dur="500" fill="hold"/>
                                        <p:tgtEl>
                                          <p:spTgt spid="172339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723395">
                                            <p:txEl>
                                              <p:pRg st="1" end="1"/>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723395">
                                            <p:txEl>
                                              <p:pRg st="0" end="0"/>
                                            </p:txEl>
                                          </p:spTgt>
                                        </p:tgtEl>
                                        <p:attrNameLst>
                                          <p:attrName>style.visibility</p:attrName>
                                        </p:attrNameLst>
                                      </p:cBhvr>
                                      <p:to>
                                        <p:strVal val="visible"/>
                                      </p:to>
                                    </p:set>
                                    <p:anim calcmode="lin" valueType="num">
                                      <p:cBhvr>
                                        <p:cTn id="12" dur="500" fill="hold"/>
                                        <p:tgtEl>
                                          <p:spTgt spid="172339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723395">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723395">
                                            <p:txEl>
                                              <p:pRg st="3" end="3"/>
                                            </p:txEl>
                                          </p:spTgt>
                                        </p:tgtEl>
                                        <p:attrNameLst>
                                          <p:attrName>style.visibility</p:attrName>
                                        </p:attrNameLst>
                                      </p:cBhvr>
                                      <p:to>
                                        <p:strVal val="visible"/>
                                      </p:to>
                                    </p:set>
                                    <p:anim calcmode="lin" valueType="num">
                                      <p:cBhvr>
                                        <p:cTn id="17" dur="500" fill="hold"/>
                                        <p:tgtEl>
                                          <p:spTgt spid="172339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1723395">
                                            <p:txEl>
                                              <p:pRg st="3" end="3"/>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723395">
                                            <p:txEl>
                                              <p:pRg st="4" end="4"/>
                                            </p:txEl>
                                          </p:spTgt>
                                        </p:tgtEl>
                                        <p:attrNameLst>
                                          <p:attrName>style.visibility</p:attrName>
                                        </p:attrNameLst>
                                      </p:cBhvr>
                                      <p:to>
                                        <p:strVal val="visible"/>
                                      </p:to>
                                    </p:set>
                                    <p:anim calcmode="lin" valueType="num">
                                      <p:cBhvr>
                                        <p:cTn id="22" dur="500" fill="hold"/>
                                        <p:tgtEl>
                                          <p:spTgt spid="1723395">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172339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96C07FEA-6003-4FD9-BF2B-E347034214B0}" type="slidenum">
              <a:rPr lang="en-US" altLang="zh-CN"/>
              <a:pPr/>
              <a:t>47</a:t>
            </a:fld>
            <a:endParaRPr lang="en-US" altLang="zh-CN"/>
          </a:p>
        </p:txBody>
      </p:sp>
      <p:sp>
        <p:nvSpPr>
          <p:cNvPr id="1725442" name="Rectangle 2"/>
          <p:cNvSpPr>
            <a:spLocks noGrp="1" noChangeArrowheads="1"/>
          </p:cNvSpPr>
          <p:nvPr>
            <p:ph type="title"/>
          </p:nvPr>
        </p:nvSpPr>
        <p:spPr>
          <a:xfrm>
            <a:off x="1106488" y="147638"/>
            <a:ext cx="6345237" cy="833437"/>
          </a:xfrm>
        </p:spPr>
        <p:txBody>
          <a:bodyPr/>
          <a:lstStyle/>
          <a:p>
            <a:r>
              <a:rPr lang="zh-CN" altLang="en-US" sz="3600" b="0">
                <a:solidFill>
                  <a:schemeClr val="hlink"/>
                </a:solidFill>
                <a:effectLst>
                  <a:outerShdw blurRad="38100" dist="38100" dir="2700000" algn="tl">
                    <a:srgbClr val="C0C0C0"/>
                  </a:outerShdw>
                </a:effectLst>
              </a:rPr>
              <a:t>主流网络数据库产品简介</a:t>
            </a:r>
          </a:p>
        </p:txBody>
      </p:sp>
      <p:sp>
        <p:nvSpPr>
          <p:cNvPr id="1725443" name="Rectangle 3"/>
          <p:cNvSpPr>
            <a:spLocks noGrp="1" noChangeArrowheads="1"/>
          </p:cNvSpPr>
          <p:nvPr>
            <p:ph type="body" idx="1"/>
          </p:nvPr>
        </p:nvSpPr>
        <p:spPr>
          <a:xfrm>
            <a:off x="179388" y="1412874"/>
            <a:ext cx="8229600" cy="4320381"/>
          </a:xfrm>
        </p:spPr>
        <p:txBody>
          <a:bodyPr/>
          <a:lstStyle/>
          <a:p>
            <a:pPr>
              <a:lnSpc>
                <a:spcPct val="120000"/>
              </a:lnSpc>
              <a:buFont typeface="Wingdings" pitchFamily="2" charset="2"/>
              <a:buNone/>
            </a:pPr>
            <a:r>
              <a:rPr lang="en-US" altLang="zh-CN" b="1" dirty="0"/>
              <a:t>          </a:t>
            </a:r>
            <a:r>
              <a:rPr lang="en-US" altLang="zh-CN" b="1" dirty="0">
                <a:solidFill>
                  <a:srgbClr val="FF0000"/>
                </a:solidFill>
              </a:rPr>
              <a:t>SQL</a:t>
            </a:r>
            <a:r>
              <a:rPr lang="zh-CN" altLang="en-US" b="1" dirty="0">
                <a:solidFill>
                  <a:srgbClr val="FF0000"/>
                </a:solidFill>
              </a:rPr>
              <a:t>语言</a:t>
            </a:r>
            <a:r>
              <a:rPr lang="zh-CN" altLang="en-US" b="1" dirty="0"/>
              <a:t>是结构化查询语言（</a:t>
            </a:r>
            <a:r>
              <a:rPr lang="en-US" altLang="zh-CN" b="1" dirty="0"/>
              <a:t>Structure Query Language</a:t>
            </a:r>
            <a:r>
              <a:rPr lang="zh-CN" altLang="en-US" b="1" dirty="0"/>
              <a:t>）的缩写。</a:t>
            </a:r>
          </a:p>
          <a:p>
            <a:pPr>
              <a:lnSpc>
                <a:spcPct val="120000"/>
              </a:lnSpc>
              <a:buFont typeface="Wingdings" pitchFamily="2" charset="2"/>
              <a:buNone/>
            </a:pPr>
            <a:r>
              <a:rPr lang="zh-CN" altLang="en-US" b="1" dirty="0"/>
              <a:t>          </a:t>
            </a:r>
            <a:r>
              <a:rPr lang="en-US" altLang="zh-CN" b="1" dirty="0"/>
              <a:t>SQL</a:t>
            </a:r>
            <a:r>
              <a:rPr lang="zh-CN" altLang="en-US" b="1" dirty="0"/>
              <a:t>语言由四部分组成，包括</a:t>
            </a:r>
            <a:r>
              <a:rPr lang="zh-CN" altLang="en-US" b="1" dirty="0">
                <a:solidFill>
                  <a:srgbClr val="FF0000"/>
                </a:solidFill>
              </a:rPr>
              <a:t>数据查询</a:t>
            </a:r>
            <a:r>
              <a:rPr lang="zh-CN" altLang="en-US" b="1" dirty="0"/>
              <a:t>语言集</a:t>
            </a:r>
            <a:r>
              <a:rPr lang="en-US" altLang="zh-CN" b="1" dirty="0"/>
              <a:t>DQL</a:t>
            </a:r>
            <a:r>
              <a:rPr lang="zh-CN" altLang="en-US" b="1" dirty="0"/>
              <a:t>、</a:t>
            </a:r>
            <a:r>
              <a:rPr lang="zh-CN" altLang="en-US" b="1" dirty="0">
                <a:solidFill>
                  <a:srgbClr val="FF0000"/>
                </a:solidFill>
              </a:rPr>
              <a:t>数据定义</a:t>
            </a:r>
            <a:r>
              <a:rPr lang="zh-CN" altLang="en-US" b="1" dirty="0"/>
              <a:t>语言</a:t>
            </a:r>
            <a:r>
              <a:rPr lang="en-US" altLang="zh-CN" b="1" dirty="0"/>
              <a:t>DDL</a:t>
            </a:r>
            <a:r>
              <a:rPr lang="zh-CN" altLang="en-US" b="1" dirty="0"/>
              <a:t>、</a:t>
            </a:r>
            <a:r>
              <a:rPr lang="zh-CN" altLang="en-US" b="1" dirty="0" smtClean="0">
                <a:solidFill>
                  <a:srgbClr val="FF0000"/>
                </a:solidFill>
              </a:rPr>
              <a:t>数据操</a:t>
            </a:r>
            <a:r>
              <a:rPr lang="zh-CN" altLang="en-US" b="1" dirty="0">
                <a:solidFill>
                  <a:srgbClr val="FF0000"/>
                </a:solidFill>
              </a:rPr>
              <a:t>纵</a:t>
            </a:r>
            <a:r>
              <a:rPr lang="zh-CN" altLang="en-US" b="1" dirty="0" smtClean="0"/>
              <a:t>语言</a:t>
            </a:r>
            <a:r>
              <a:rPr lang="en-US" altLang="zh-CN" b="1" dirty="0"/>
              <a:t>DML</a:t>
            </a:r>
            <a:r>
              <a:rPr lang="zh-CN" altLang="en-US" b="1" dirty="0"/>
              <a:t>、</a:t>
            </a:r>
            <a:r>
              <a:rPr lang="zh-CN" altLang="en-US" b="1" dirty="0">
                <a:solidFill>
                  <a:srgbClr val="FF0000"/>
                </a:solidFill>
              </a:rPr>
              <a:t>数据控制</a:t>
            </a:r>
            <a:r>
              <a:rPr lang="zh-CN" altLang="en-US" b="1" dirty="0"/>
              <a:t>语言</a:t>
            </a:r>
            <a:r>
              <a:rPr lang="en-US" altLang="zh-CN" b="1" dirty="0"/>
              <a:t>DCL</a:t>
            </a:r>
            <a:r>
              <a:rPr lang="zh-CN" altLang="en-US" b="1" dirty="0" smtClean="0"/>
              <a:t>。</a:t>
            </a:r>
            <a:endParaRPr lang="en-US" altLang="zh-CN" b="1" dirty="0" smtClean="0"/>
          </a:p>
          <a:p>
            <a:pPr>
              <a:lnSpc>
                <a:spcPct val="120000"/>
              </a:lnSpc>
              <a:buFont typeface="Wingdings" pitchFamily="2" charset="2"/>
              <a:buNone/>
            </a:pPr>
            <a:endParaRPr lang="en-US" altLang="zh-CN" b="1" dirty="0" smtClean="0"/>
          </a:p>
          <a:p>
            <a:pPr algn="ctr">
              <a:lnSpc>
                <a:spcPct val="120000"/>
              </a:lnSpc>
              <a:buFont typeface="Wingdings" pitchFamily="2" charset="2"/>
              <a:buNone/>
            </a:pPr>
            <a:r>
              <a:rPr lang="zh-CN" altLang="en-US" b="1" dirty="0" smtClean="0"/>
              <a:t>目前的数据库产品都支持</a:t>
            </a:r>
            <a:r>
              <a:rPr lang="en-US" altLang="zh-CN" b="1" dirty="0" smtClean="0"/>
              <a:t>SQL</a:t>
            </a:r>
            <a:r>
              <a:rPr lang="zh-CN" altLang="en-US" b="1" dirty="0" smtClean="0"/>
              <a:t>语言</a:t>
            </a:r>
            <a:endParaRPr lang="zh-CN" altLang="en-US" dirty="0"/>
          </a:p>
        </p:txBody>
      </p:sp>
    </p:spTree>
    <p:extLst>
      <p:ext uri="{BB962C8B-B14F-4D97-AF65-F5344CB8AC3E}">
        <p14:creationId xmlns:p14="http://schemas.microsoft.com/office/powerpoint/2010/main" val="5017705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725443">
                                            <p:txEl>
                                              <p:pRg st="0" end="0"/>
                                            </p:txEl>
                                          </p:spTgt>
                                        </p:tgtEl>
                                        <p:attrNameLst>
                                          <p:attrName>style.visibility</p:attrName>
                                        </p:attrNameLst>
                                      </p:cBhvr>
                                      <p:to>
                                        <p:strVal val="visible"/>
                                      </p:to>
                                    </p:set>
                                    <p:animEffect transition="in" filter="wipe(left)">
                                      <p:cBhvr>
                                        <p:cTn id="7" dur="500"/>
                                        <p:tgtEl>
                                          <p:spTgt spid="1725443">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725443">
                                            <p:txEl>
                                              <p:pRg st="1" end="1"/>
                                            </p:txEl>
                                          </p:spTgt>
                                        </p:tgtEl>
                                        <p:attrNameLst>
                                          <p:attrName>style.visibility</p:attrName>
                                        </p:attrNameLst>
                                      </p:cBhvr>
                                      <p:to>
                                        <p:strVal val="visible"/>
                                      </p:to>
                                    </p:set>
                                    <p:animEffect transition="in" filter="wipe(left)">
                                      <p:cBhvr>
                                        <p:cTn id="11" dur="500"/>
                                        <p:tgtEl>
                                          <p:spTgt spid="172544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25443">
                                            <p:txEl>
                                              <p:pRg st="3" end="3"/>
                                            </p:txEl>
                                          </p:spTgt>
                                        </p:tgtEl>
                                        <p:attrNameLst>
                                          <p:attrName>style.visibility</p:attrName>
                                        </p:attrNameLst>
                                      </p:cBhvr>
                                      <p:to>
                                        <p:strVal val="visible"/>
                                      </p:to>
                                    </p:set>
                                    <p:animEffect transition="in" filter="wipe(left)">
                                      <p:cBhvr>
                                        <p:cTn id="15" dur="500"/>
                                        <p:tgtEl>
                                          <p:spTgt spid="1725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FFE3A40E-A44D-48AF-9DA9-FB854C7EEC5F}" type="slidenum">
              <a:rPr lang="en-US" altLang="zh-CN"/>
              <a:pPr/>
              <a:t>48</a:t>
            </a:fld>
            <a:endParaRPr lang="en-US" altLang="zh-CN"/>
          </a:p>
        </p:txBody>
      </p:sp>
      <p:sp>
        <p:nvSpPr>
          <p:cNvPr id="1726466" name="Rectangle 2"/>
          <p:cNvSpPr>
            <a:spLocks noGrp="1" noChangeArrowheads="1"/>
          </p:cNvSpPr>
          <p:nvPr>
            <p:ph type="title"/>
          </p:nvPr>
        </p:nvSpPr>
        <p:spPr>
          <a:xfrm>
            <a:off x="1692275" y="0"/>
            <a:ext cx="6084888" cy="1001713"/>
          </a:xfrm>
        </p:spPr>
        <p:txBody>
          <a:bodyPr/>
          <a:lstStyle/>
          <a:p>
            <a:r>
              <a:rPr lang="zh-CN" altLang="en-US" b="0">
                <a:solidFill>
                  <a:schemeClr val="hlink"/>
                </a:solidFill>
                <a:effectLst>
                  <a:outerShdw blurRad="38100" dist="38100" dir="2700000" algn="tl">
                    <a:srgbClr val="C0C0C0"/>
                  </a:outerShdw>
                </a:effectLst>
              </a:rPr>
              <a:t>主流网络数据库产品简介</a:t>
            </a:r>
          </a:p>
        </p:txBody>
      </p:sp>
      <p:sp>
        <p:nvSpPr>
          <p:cNvPr id="1726467" name="Rectangle 3"/>
          <p:cNvSpPr>
            <a:spLocks noGrp="1" noChangeArrowheads="1"/>
          </p:cNvSpPr>
          <p:nvPr>
            <p:ph type="body" idx="1"/>
          </p:nvPr>
        </p:nvSpPr>
        <p:spPr>
          <a:xfrm>
            <a:off x="395536" y="980728"/>
            <a:ext cx="8569325" cy="5472608"/>
          </a:xfrm>
        </p:spPr>
        <p:txBody>
          <a:bodyPr/>
          <a:lstStyle/>
          <a:p>
            <a:pPr marL="812800" indent="-812800">
              <a:lnSpc>
                <a:spcPct val="110000"/>
              </a:lnSpc>
              <a:buClr>
                <a:schemeClr val="tx1"/>
              </a:buClr>
            </a:pPr>
            <a:r>
              <a:rPr lang="zh-CN" altLang="en-US" sz="2400" b="1" dirty="0"/>
              <a:t>数据</a:t>
            </a:r>
            <a:r>
              <a:rPr lang="zh-CN" altLang="en-US" sz="2400" b="1" dirty="0" smtClean="0"/>
              <a:t>查询语言</a:t>
            </a:r>
            <a:r>
              <a:rPr lang="en-US" altLang="zh-CN" sz="2400" b="1" dirty="0" smtClean="0"/>
              <a:t>DQL</a:t>
            </a:r>
            <a:endParaRPr lang="zh-CN" altLang="en-US" sz="2400" b="1" dirty="0"/>
          </a:p>
          <a:p>
            <a:pPr marL="1168400" lvl="1" indent="-711200">
              <a:lnSpc>
                <a:spcPct val="110000"/>
              </a:lnSpc>
              <a:buClr>
                <a:schemeClr val="tx1"/>
              </a:buClr>
              <a:buNone/>
            </a:pPr>
            <a:r>
              <a:rPr lang="en-US" altLang="zh-CN" sz="2000" b="1" dirty="0">
                <a:solidFill>
                  <a:srgbClr val="FF0000"/>
                </a:solidFill>
              </a:rPr>
              <a:t>SELECT</a:t>
            </a:r>
          </a:p>
          <a:p>
            <a:pPr marL="812800" indent="-812800" algn="just">
              <a:lnSpc>
                <a:spcPct val="110000"/>
              </a:lnSpc>
            </a:pPr>
            <a:r>
              <a:rPr lang="zh-CN" altLang="en-US" sz="2400" b="1" dirty="0" smtClean="0"/>
              <a:t>数据定义语言</a:t>
            </a:r>
            <a:r>
              <a:rPr lang="en-US" altLang="zh-CN" sz="2400" b="1" dirty="0" smtClean="0"/>
              <a:t>DDL</a:t>
            </a:r>
            <a:endParaRPr lang="zh-CN" altLang="en-US" sz="2400" b="1" dirty="0"/>
          </a:p>
          <a:p>
            <a:pPr marL="1168400" lvl="1" indent="-711200" algn="just">
              <a:lnSpc>
                <a:spcPct val="110000"/>
              </a:lnSpc>
              <a:buFont typeface="Wingdings" pitchFamily="2" charset="2"/>
              <a:buNone/>
            </a:pPr>
            <a:r>
              <a:rPr lang="zh-CN" altLang="en-US" sz="2000" b="1" dirty="0" smtClean="0"/>
              <a:t>建立库</a:t>
            </a:r>
            <a:r>
              <a:rPr lang="en-US" altLang="zh-CN" sz="2000" b="1" dirty="0" smtClean="0"/>
              <a:t>/</a:t>
            </a:r>
            <a:r>
              <a:rPr lang="zh-CN" altLang="en-US" sz="2000" b="1" dirty="0" smtClean="0"/>
              <a:t>表</a:t>
            </a:r>
            <a:r>
              <a:rPr lang="en-US" altLang="zh-CN" sz="2000" b="1" dirty="0" smtClean="0"/>
              <a:t>——</a:t>
            </a:r>
            <a:r>
              <a:rPr lang="en-US" altLang="zh-CN" sz="2000" b="1" dirty="0">
                <a:solidFill>
                  <a:srgbClr val="FF0000"/>
                </a:solidFill>
              </a:rPr>
              <a:t>CREATE </a:t>
            </a:r>
            <a:r>
              <a:rPr lang="en-US" altLang="zh-CN" sz="2000" b="1" dirty="0" smtClean="0"/>
              <a:t>DATABASE/TABLE</a:t>
            </a:r>
            <a:endParaRPr lang="en-US" altLang="zh-CN" sz="2000" b="1" dirty="0"/>
          </a:p>
          <a:p>
            <a:pPr marL="1168400" lvl="1" indent="-711200">
              <a:lnSpc>
                <a:spcPct val="110000"/>
              </a:lnSpc>
              <a:buClr>
                <a:schemeClr val="tx1"/>
              </a:buClr>
              <a:buFont typeface="Wingdings" pitchFamily="2" charset="2"/>
              <a:buNone/>
            </a:pPr>
            <a:r>
              <a:rPr lang="zh-CN" altLang="en-US" sz="2000" b="1" dirty="0" smtClean="0"/>
              <a:t>修改库</a:t>
            </a:r>
            <a:r>
              <a:rPr lang="en-US" altLang="zh-CN" sz="2000" b="1" dirty="0" smtClean="0"/>
              <a:t>/</a:t>
            </a:r>
            <a:r>
              <a:rPr lang="zh-CN" altLang="en-US" sz="2000" b="1" dirty="0" smtClean="0"/>
              <a:t>表</a:t>
            </a:r>
            <a:r>
              <a:rPr lang="en-US" altLang="zh-CN" sz="2000" b="1" dirty="0"/>
              <a:t>——ALTER </a:t>
            </a:r>
            <a:r>
              <a:rPr lang="en-US" altLang="zh-CN" sz="2000" b="1" dirty="0" smtClean="0"/>
              <a:t>DATABASE/TABLE</a:t>
            </a:r>
            <a:endParaRPr lang="en-US" altLang="zh-CN" sz="2000" b="1" dirty="0"/>
          </a:p>
          <a:p>
            <a:pPr marL="1168400" lvl="1" indent="-711200">
              <a:lnSpc>
                <a:spcPct val="110000"/>
              </a:lnSpc>
              <a:buClr>
                <a:schemeClr val="tx1"/>
              </a:buClr>
              <a:buFont typeface="Wingdings" pitchFamily="2" charset="2"/>
              <a:buNone/>
            </a:pPr>
            <a:r>
              <a:rPr lang="zh-CN" altLang="en-US" sz="2000" b="1" dirty="0" smtClean="0"/>
              <a:t>删除</a:t>
            </a:r>
            <a:r>
              <a:rPr lang="zh-CN" altLang="en-US" sz="2000" b="1" dirty="0" smtClean="0"/>
              <a:t>库</a:t>
            </a:r>
            <a:r>
              <a:rPr lang="en-US" altLang="zh-CN" sz="2000" b="1" dirty="0" smtClean="0"/>
              <a:t>/</a:t>
            </a:r>
            <a:r>
              <a:rPr lang="zh-CN" altLang="en-US" sz="2000" b="1" dirty="0" smtClean="0"/>
              <a:t>表</a:t>
            </a:r>
            <a:r>
              <a:rPr lang="en-US" altLang="zh-CN" sz="2000" b="1" dirty="0"/>
              <a:t>——DROP </a:t>
            </a:r>
            <a:r>
              <a:rPr lang="en-US" altLang="zh-CN" sz="2000" b="1" dirty="0" smtClean="0"/>
              <a:t>DATABASE/TABLE</a:t>
            </a:r>
            <a:endParaRPr lang="en-US" altLang="zh-CN" sz="2000" b="1" dirty="0"/>
          </a:p>
          <a:p>
            <a:pPr marL="812800" indent="-812800">
              <a:lnSpc>
                <a:spcPct val="110000"/>
              </a:lnSpc>
              <a:buClr>
                <a:schemeClr val="tx1"/>
              </a:buClr>
            </a:pPr>
            <a:r>
              <a:rPr lang="zh-CN" altLang="en-US" sz="2400" b="1" dirty="0" smtClean="0"/>
              <a:t>数据操纵语言</a:t>
            </a:r>
            <a:r>
              <a:rPr lang="en-US" altLang="zh-CN" sz="2400" b="1" dirty="0" smtClean="0"/>
              <a:t>DML</a:t>
            </a:r>
            <a:endParaRPr lang="zh-CN" altLang="en-US" sz="2400" b="1" dirty="0"/>
          </a:p>
          <a:p>
            <a:pPr marL="1168400" lvl="1" indent="-711200">
              <a:lnSpc>
                <a:spcPct val="110000"/>
              </a:lnSpc>
              <a:buClr>
                <a:schemeClr val="tx1"/>
              </a:buClr>
              <a:buFont typeface="Wingdings" pitchFamily="2" charset="2"/>
              <a:buNone/>
            </a:pPr>
            <a:r>
              <a:rPr lang="zh-CN" altLang="en-US" sz="2000" b="1" dirty="0" smtClean="0"/>
              <a:t>插入</a:t>
            </a:r>
            <a:r>
              <a:rPr lang="zh-CN" altLang="en-US" sz="2000" b="1" dirty="0"/>
              <a:t>记录</a:t>
            </a:r>
            <a:r>
              <a:rPr lang="en-US" altLang="zh-CN" sz="2000" b="1" dirty="0" smtClean="0"/>
              <a:t>—— </a:t>
            </a:r>
            <a:r>
              <a:rPr lang="en-US" altLang="zh-CN" sz="2000" b="1" dirty="0" smtClean="0">
                <a:solidFill>
                  <a:srgbClr val="FF0000"/>
                </a:solidFill>
              </a:rPr>
              <a:t>INSERT</a:t>
            </a:r>
            <a:r>
              <a:rPr lang="en-US" altLang="zh-CN" sz="2000" b="1" dirty="0" smtClean="0"/>
              <a:t> </a:t>
            </a:r>
            <a:r>
              <a:rPr lang="en-US" altLang="zh-CN" sz="2000" b="1" dirty="0"/>
              <a:t>INTO</a:t>
            </a:r>
          </a:p>
          <a:p>
            <a:pPr marL="1168400" lvl="1" indent="-711200">
              <a:lnSpc>
                <a:spcPct val="110000"/>
              </a:lnSpc>
              <a:buClr>
                <a:schemeClr val="tx1"/>
              </a:buClr>
              <a:buFont typeface="Wingdings" pitchFamily="2" charset="2"/>
              <a:buNone/>
            </a:pPr>
            <a:r>
              <a:rPr lang="zh-CN" altLang="en-US" sz="2000" b="1" dirty="0" smtClean="0"/>
              <a:t>修改记录</a:t>
            </a:r>
            <a:r>
              <a:rPr lang="en-US" altLang="zh-CN" sz="2000" b="1" dirty="0" smtClean="0"/>
              <a:t>——</a:t>
            </a:r>
            <a:r>
              <a:rPr lang="en-US" altLang="zh-CN" sz="2000" b="1" dirty="0"/>
              <a:t>UPDATE</a:t>
            </a:r>
          </a:p>
          <a:p>
            <a:pPr marL="1168400" lvl="1" indent="-711200">
              <a:lnSpc>
                <a:spcPct val="110000"/>
              </a:lnSpc>
              <a:buClr>
                <a:schemeClr val="tx1"/>
              </a:buClr>
              <a:buFont typeface="Wingdings" pitchFamily="2" charset="2"/>
              <a:buNone/>
            </a:pPr>
            <a:r>
              <a:rPr lang="zh-CN" altLang="en-US" sz="2000" b="1" dirty="0" smtClean="0"/>
              <a:t>删除记录 </a:t>
            </a:r>
            <a:r>
              <a:rPr lang="en-US" altLang="zh-CN" sz="2000" b="1" dirty="0"/>
              <a:t>——DELETE </a:t>
            </a:r>
            <a:r>
              <a:rPr lang="en-US" altLang="zh-CN" sz="2000" b="1" dirty="0" smtClean="0"/>
              <a:t>FROM</a:t>
            </a:r>
          </a:p>
          <a:p>
            <a:pPr marL="819150" indent="-711200">
              <a:lnSpc>
                <a:spcPct val="110000"/>
              </a:lnSpc>
              <a:buClr>
                <a:schemeClr val="tx1"/>
              </a:buClr>
            </a:pPr>
            <a:r>
              <a:rPr lang="zh-CN" altLang="en-US" sz="2400" b="1" dirty="0" smtClean="0"/>
              <a:t>数据控制语言</a:t>
            </a:r>
            <a:r>
              <a:rPr lang="en-US" altLang="zh-CN" sz="2400" b="1" dirty="0" smtClean="0"/>
              <a:t>DCL</a:t>
            </a:r>
          </a:p>
          <a:p>
            <a:pPr marL="457200" lvl="1" indent="0">
              <a:lnSpc>
                <a:spcPct val="110000"/>
              </a:lnSpc>
              <a:buClr>
                <a:schemeClr val="tx1"/>
              </a:buClr>
              <a:buNone/>
            </a:pPr>
            <a:r>
              <a:rPr lang="zh-CN" altLang="en-US" sz="2000" b="1" dirty="0" smtClean="0"/>
              <a:t>授予权限</a:t>
            </a:r>
            <a:r>
              <a:rPr lang="en-US" altLang="zh-CN" sz="2000" b="1" dirty="0" smtClean="0"/>
              <a:t>——GRANT</a:t>
            </a:r>
          </a:p>
          <a:p>
            <a:pPr marL="1168400" lvl="1" indent="-711200">
              <a:lnSpc>
                <a:spcPct val="110000"/>
              </a:lnSpc>
              <a:buClr>
                <a:schemeClr val="tx1"/>
              </a:buClr>
              <a:buFont typeface="Wingdings" pitchFamily="2" charset="2"/>
              <a:buNone/>
            </a:pPr>
            <a:endParaRPr lang="en-US" altLang="zh-CN" sz="2000" b="1" dirty="0" smtClean="0"/>
          </a:p>
          <a:p>
            <a:pPr marL="1168400" lvl="1" indent="-711200">
              <a:lnSpc>
                <a:spcPct val="110000"/>
              </a:lnSpc>
              <a:buClr>
                <a:schemeClr val="tx1"/>
              </a:buClr>
              <a:buFont typeface="Wingdings" pitchFamily="2" charset="2"/>
              <a:buNone/>
            </a:pPr>
            <a:endParaRPr lang="en-US" altLang="zh-CN" sz="2000" b="1" dirty="0"/>
          </a:p>
        </p:txBody>
      </p:sp>
    </p:spTree>
    <p:extLst>
      <p:ext uri="{BB962C8B-B14F-4D97-AF65-F5344CB8AC3E}">
        <p14:creationId xmlns:p14="http://schemas.microsoft.com/office/powerpoint/2010/main" val="26179295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726467">
                                            <p:txEl>
                                              <p:pRg st="0" end="0"/>
                                            </p:txEl>
                                          </p:spTgt>
                                        </p:tgtEl>
                                        <p:attrNameLst>
                                          <p:attrName>style.visibility</p:attrName>
                                        </p:attrNameLst>
                                      </p:cBhvr>
                                      <p:to>
                                        <p:strVal val="visible"/>
                                      </p:to>
                                    </p:set>
                                    <p:anim calcmode="lin" valueType="num">
                                      <p:cBhvr>
                                        <p:cTn id="7" dur="1000" fill="hold"/>
                                        <p:tgtEl>
                                          <p:spTgt spid="172646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7264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726467">
                                            <p:txEl>
                                              <p:pRg st="0" end="0"/>
                                            </p:txEl>
                                          </p:spTgt>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726467">
                                            <p:txEl>
                                              <p:pRg st="1" end="1"/>
                                            </p:txEl>
                                          </p:spTgt>
                                        </p:tgtEl>
                                        <p:attrNameLst>
                                          <p:attrName>style.visibility</p:attrName>
                                        </p:attrNameLst>
                                      </p:cBhvr>
                                      <p:to>
                                        <p:strVal val="visible"/>
                                      </p:to>
                                    </p:set>
                                    <p:anim calcmode="lin" valueType="num">
                                      <p:cBhvr>
                                        <p:cTn id="13" dur="1000" fill="hold"/>
                                        <p:tgtEl>
                                          <p:spTgt spid="1726467">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172646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726467">
                                            <p:txEl>
                                              <p:pRg st="1" end="1"/>
                                            </p:txEl>
                                          </p:spTgt>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726467">
                                            <p:txEl>
                                              <p:pRg st="2" end="2"/>
                                            </p:txEl>
                                          </p:spTgt>
                                        </p:tgtEl>
                                        <p:attrNameLst>
                                          <p:attrName>style.visibility</p:attrName>
                                        </p:attrNameLst>
                                      </p:cBhvr>
                                      <p:to>
                                        <p:strVal val="visible"/>
                                      </p:to>
                                    </p:set>
                                    <p:anim calcmode="lin" valueType="num">
                                      <p:cBhvr>
                                        <p:cTn id="19" dur="1000" fill="hold"/>
                                        <p:tgtEl>
                                          <p:spTgt spid="1726467">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172646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726467">
                                            <p:txEl>
                                              <p:pRg st="2" end="2"/>
                                            </p:txEl>
                                          </p:spTgt>
                                        </p:tgtEl>
                                      </p:cBhvr>
                                    </p:animEffect>
                                  </p:child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726467">
                                            <p:txEl>
                                              <p:pRg st="3" end="3"/>
                                            </p:txEl>
                                          </p:spTgt>
                                        </p:tgtEl>
                                        <p:attrNameLst>
                                          <p:attrName>style.visibility</p:attrName>
                                        </p:attrNameLst>
                                      </p:cBhvr>
                                      <p:to>
                                        <p:strVal val="visible"/>
                                      </p:to>
                                    </p:set>
                                    <p:anim calcmode="lin" valueType="num">
                                      <p:cBhvr>
                                        <p:cTn id="25" dur="1000" fill="hold"/>
                                        <p:tgtEl>
                                          <p:spTgt spid="1726467">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1726467">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726467">
                                            <p:txEl>
                                              <p:pRg st="3" end="3"/>
                                            </p:txEl>
                                          </p:spTgt>
                                        </p:tgtEl>
                                      </p:cBhvr>
                                    </p:animEffect>
                                  </p:child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726467">
                                            <p:txEl>
                                              <p:pRg st="4" end="4"/>
                                            </p:txEl>
                                          </p:spTgt>
                                        </p:tgtEl>
                                        <p:attrNameLst>
                                          <p:attrName>style.visibility</p:attrName>
                                        </p:attrNameLst>
                                      </p:cBhvr>
                                      <p:to>
                                        <p:strVal val="visible"/>
                                      </p:to>
                                    </p:set>
                                    <p:anim calcmode="lin" valueType="num">
                                      <p:cBhvr>
                                        <p:cTn id="31" dur="1000" fill="hold"/>
                                        <p:tgtEl>
                                          <p:spTgt spid="1726467">
                                            <p:txEl>
                                              <p:pRg st="4" end="4"/>
                                            </p:txEl>
                                          </p:spTgt>
                                        </p:tgtEl>
                                        <p:attrNameLst>
                                          <p:attrName>ppt_w</p:attrName>
                                        </p:attrNameLst>
                                      </p:cBhvr>
                                      <p:tavLst>
                                        <p:tav tm="0">
                                          <p:val>
                                            <p:strVal val="#ppt_w+.3"/>
                                          </p:val>
                                        </p:tav>
                                        <p:tav tm="100000">
                                          <p:val>
                                            <p:strVal val="#ppt_w"/>
                                          </p:val>
                                        </p:tav>
                                      </p:tavLst>
                                    </p:anim>
                                    <p:anim calcmode="lin" valueType="num">
                                      <p:cBhvr>
                                        <p:cTn id="32" dur="1000" fill="hold"/>
                                        <p:tgtEl>
                                          <p:spTgt spid="1726467">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726467">
                                            <p:txEl>
                                              <p:pRg st="4" end="4"/>
                                            </p:txEl>
                                          </p:spTgt>
                                        </p:tgtEl>
                                      </p:cBhvr>
                                    </p:animEffect>
                                  </p:childTnLst>
                                </p:cTn>
                              </p:par>
                            </p:childTnLst>
                          </p:cTn>
                        </p:par>
                        <p:par>
                          <p:cTn id="34" fill="hold" nodeType="afterGroup">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1726467">
                                            <p:txEl>
                                              <p:pRg st="5" end="5"/>
                                            </p:txEl>
                                          </p:spTgt>
                                        </p:tgtEl>
                                        <p:attrNameLst>
                                          <p:attrName>style.visibility</p:attrName>
                                        </p:attrNameLst>
                                      </p:cBhvr>
                                      <p:to>
                                        <p:strVal val="visible"/>
                                      </p:to>
                                    </p:set>
                                    <p:anim calcmode="lin" valueType="num">
                                      <p:cBhvr>
                                        <p:cTn id="37" dur="1000" fill="hold"/>
                                        <p:tgtEl>
                                          <p:spTgt spid="1726467">
                                            <p:txEl>
                                              <p:pRg st="5" end="5"/>
                                            </p:txEl>
                                          </p:spTgt>
                                        </p:tgtEl>
                                        <p:attrNameLst>
                                          <p:attrName>ppt_w</p:attrName>
                                        </p:attrNameLst>
                                      </p:cBhvr>
                                      <p:tavLst>
                                        <p:tav tm="0">
                                          <p:val>
                                            <p:strVal val="#ppt_w+.3"/>
                                          </p:val>
                                        </p:tav>
                                        <p:tav tm="100000">
                                          <p:val>
                                            <p:strVal val="#ppt_w"/>
                                          </p:val>
                                        </p:tav>
                                      </p:tavLst>
                                    </p:anim>
                                    <p:anim calcmode="lin" valueType="num">
                                      <p:cBhvr>
                                        <p:cTn id="38" dur="1000" fill="hold"/>
                                        <p:tgtEl>
                                          <p:spTgt spid="1726467">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1726467">
                                            <p:txEl>
                                              <p:pRg st="5" end="5"/>
                                            </p:txEl>
                                          </p:spTgt>
                                        </p:tgtEl>
                                      </p:cBhvr>
                                    </p:animEffect>
                                  </p:childTnLst>
                                </p:cTn>
                              </p:par>
                            </p:childTnLst>
                          </p:cTn>
                        </p:par>
                        <p:par>
                          <p:cTn id="40" fill="hold" nodeType="afterGroup">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1726467">
                                            <p:txEl>
                                              <p:pRg st="6" end="6"/>
                                            </p:txEl>
                                          </p:spTgt>
                                        </p:tgtEl>
                                        <p:attrNameLst>
                                          <p:attrName>style.visibility</p:attrName>
                                        </p:attrNameLst>
                                      </p:cBhvr>
                                      <p:to>
                                        <p:strVal val="visible"/>
                                      </p:to>
                                    </p:set>
                                    <p:anim calcmode="lin" valueType="num">
                                      <p:cBhvr>
                                        <p:cTn id="43" dur="1000" fill="hold"/>
                                        <p:tgtEl>
                                          <p:spTgt spid="1726467">
                                            <p:txEl>
                                              <p:pRg st="6" end="6"/>
                                            </p:txEl>
                                          </p:spTgt>
                                        </p:tgtEl>
                                        <p:attrNameLst>
                                          <p:attrName>ppt_w</p:attrName>
                                        </p:attrNameLst>
                                      </p:cBhvr>
                                      <p:tavLst>
                                        <p:tav tm="0">
                                          <p:val>
                                            <p:strVal val="#ppt_w+.3"/>
                                          </p:val>
                                        </p:tav>
                                        <p:tav tm="100000">
                                          <p:val>
                                            <p:strVal val="#ppt_w"/>
                                          </p:val>
                                        </p:tav>
                                      </p:tavLst>
                                    </p:anim>
                                    <p:anim calcmode="lin" valueType="num">
                                      <p:cBhvr>
                                        <p:cTn id="44" dur="1000" fill="hold"/>
                                        <p:tgtEl>
                                          <p:spTgt spid="1726467">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1726467">
                                            <p:txEl>
                                              <p:pRg st="6" end="6"/>
                                            </p:txEl>
                                          </p:spTgt>
                                        </p:tgtEl>
                                      </p:cBhvr>
                                    </p:animEffect>
                                  </p:childTnLst>
                                </p:cTn>
                              </p:par>
                            </p:childTnLst>
                          </p:cTn>
                        </p:par>
                        <p:par>
                          <p:cTn id="46" fill="hold" nodeType="afterGroup">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1726467">
                                            <p:txEl>
                                              <p:pRg st="7" end="7"/>
                                            </p:txEl>
                                          </p:spTgt>
                                        </p:tgtEl>
                                        <p:attrNameLst>
                                          <p:attrName>style.visibility</p:attrName>
                                        </p:attrNameLst>
                                      </p:cBhvr>
                                      <p:to>
                                        <p:strVal val="visible"/>
                                      </p:to>
                                    </p:set>
                                    <p:anim calcmode="lin" valueType="num">
                                      <p:cBhvr>
                                        <p:cTn id="49" dur="1000" fill="hold"/>
                                        <p:tgtEl>
                                          <p:spTgt spid="1726467">
                                            <p:txEl>
                                              <p:pRg st="7" end="7"/>
                                            </p:txEl>
                                          </p:spTgt>
                                        </p:tgtEl>
                                        <p:attrNameLst>
                                          <p:attrName>ppt_w</p:attrName>
                                        </p:attrNameLst>
                                      </p:cBhvr>
                                      <p:tavLst>
                                        <p:tav tm="0">
                                          <p:val>
                                            <p:strVal val="#ppt_w+.3"/>
                                          </p:val>
                                        </p:tav>
                                        <p:tav tm="100000">
                                          <p:val>
                                            <p:strVal val="#ppt_w"/>
                                          </p:val>
                                        </p:tav>
                                      </p:tavLst>
                                    </p:anim>
                                    <p:anim calcmode="lin" valueType="num">
                                      <p:cBhvr>
                                        <p:cTn id="50" dur="1000" fill="hold"/>
                                        <p:tgtEl>
                                          <p:spTgt spid="1726467">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1726467">
                                            <p:txEl>
                                              <p:pRg st="7" end="7"/>
                                            </p:txEl>
                                          </p:spTgt>
                                        </p:tgtEl>
                                      </p:cBhvr>
                                    </p:animEffect>
                                  </p:childTnLst>
                                </p:cTn>
                              </p:par>
                            </p:childTnLst>
                          </p:cTn>
                        </p:par>
                        <p:par>
                          <p:cTn id="52" fill="hold" nodeType="afterGroup">
                            <p:stCondLst>
                              <p:cond delay="8000"/>
                            </p:stCondLst>
                            <p:childTnLst>
                              <p:par>
                                <p:cTn id="53" presetID="50" presetClass="entr" presetSubtype="0" decel="100000" fill="hold" nodeType="afterEffect">
                                  <p:stCondLst>
                                    <p:cond delay="0"/>
                                  </p:stCondLst>
                                  <p:childTnLst>
                                    <p:set>
                                      <p:cBhvr>
                                        <p:cTn id="54" dur="1" fill="hold">
                                          <p:stCondLst>
                                            <p:cond delay="0"/>
                                          </p:stCondLst>
                                        </p:cTn>
                                        <p:tgtEl>
                                          <p:spTgt spid="1726467">
                                            <p:txEl>
                                              <p:pRg st="8" end="8"/>
                                            </p:txEl>
                                          </p:spTgt>
                                        </p:tgtEl>
                                        <p:attrNameLst>
                                          <p:attrName>style.visibility</p:attrName>
                                        </p:attrNameLst>
                                      </p:cBhvr>
                                      <p:to>
                                        <p:strVal val="visible"/>
                                      </p:to>
                                    </p:set>
                                    <p:anim calcmode="lin" valueType="num">
                                      <p:cBhvr>
                                        <p:cTn id="55" dur="1000" fill="hold"/>
                                        <p:tgtEl>
                                          <p:spTgt spid="1726467">
                                            <p:txEl>
                                              <p:pRg st="8" end="8"/>
                                            </p:txEl>
                                          </p:spTgt>
                                        </p:tgtEl>
                                        <p:attrNameLst>
                                          <p:attrName>ppt_w</p:attrName>
                                        </p:attrNameLst>
                                      </p:cBhvr>
                                      <p:tavLst>
                                        <p:tav tm="0">
                                          <p:val>
                                            <p:strVal val="#ppt_w+.3"/>
                                          </p:val>
                                        </p:tav>
                                        <p:tav tm="100000">
                                          <p:val>
                                            <p:strVal val="#ppt_w"/>
                                          </p:val>
                                        </p:tav>
                                      </p:tavLst>
                                    </p:anim>
                                    <p:anim calcmode="lin" valueType="num">
                                      <p:cBhvr>
                                        <p:cTn id="56" dur="1000" fill="hold"/>
                                        <p:tgtEl>
                                          <p:spTgt spid="1726467">
                                            <p:txEl>
                                              <p:pRg st="8" end="8"/>
                                            </p:txEl>
                                          </p:spTgt>
                                        </p:tgtEl>
                                        <p:attrNameLst>
                                          <p:attrName>ppt_h</p:attrName>
                                        </p:attrNameLst>
                                      </p:cBhvr>
                                      <p:tavLst>
                                        <p:tav tm="0">
                                          <p:val>
                                            <p:strVal val="#ppt_h"/>
                                          </p:val>
                                        </p:tav>
                                        <p:tav tm="100000">
                                          <p:val>
                                            <p:strVal val="#ppt_h"/>
                                          </p:val>
                                        </p:tav>
                                      </p:tavLst>
                                    </p:anim>
                                    <p:animEffect transition="in" filter="fade">
                                      <p:cBhvr>
                                        <p:cTn id="57" dur="1000"/>
                                        <p:tgtEl>
                                          <p:spTgt spid="1726467">
                                            <p:txEl>
                                              <p:pRg st="8" end="8"/>
                                            </p:txEl>
                                          </p:spTgt>
                                        </p:tgtEl>
                                      </p:cBhvr>
                                    </p:animEffect>
                                  </p:childTnLst>
                                </p:cTn>
                              </p:par>
                            </p:childTnLst>
                          </p:cTn>
                        </p:par>
                        <p:par>
                          <p:cTn id="58" fill="hold" nodeType="afterGroup">
                            <p:stCondLst>
                              <p:cond delay="9000"/>
                            </p:stCondLst>
                            <p:childTnLst>
                              <p:par>
                                <p:cTn id="59" presetID="50" presetClass="entr" presetSubtype="0" decel="100000" fill="hold" nodeType="afterEffect">
                                  <p:stCondLst>
                                    <p:cond delay="0"/>
                                  </p:stCondLst>
                                  <p:childTnLst>
                                    <p:set>
                                      <p:cBhvr>
                                        <p:cTn id="60" dur="1" fill="hold">
                                          <p:stCondLst>
                                            <p:cond delay="0"/>
                                          </p:stCondLst>
                                        </p:cTn>
                                        <p:tgtEl>
                                          <p:spTgt spid="1726467">
                                            <p:txEl>
                                              <p:pRg st="9" end="9"/>
                                            </p:txEl>
                                          </p:spTgt>
                                        </p:tgtEl>
                                        <p:attrNameLst>
                                          <p:attrName>style.visibility</p:attrName>
                                        </p:attrNameLst>
                                      </p:cBhvr>
                                      <p:to>
                                        <p:strVal val="visible"/>
                                      </p:to>
                                    </p:set>
                                    <p:anim calcmode="lin" valueType="num">
                                      <p:cBhvr>
                                        <p:cTn id="61" dur="1000" fill="hold"/>
                                        <p:tgtEl>
                                          <p:spTgt spid="1726467">
                                            <p:txEl>
                                              <p:pRg st="9" end="9"/>
                                            </p:txEl>
                                          </p:spTgt>
                                        </p:tgtEl>
                                        <p:attrNameLst>
                                          <p:attrName>ppt_w</p:attrName>
                                        </p:attrNameLst>
                                      </p:cBhvr>
                                      <p:tavLst>
                                        <p:tav tm="0">
                                          <p:val>
                                            <p:strVal val="#ppt_w+.3"/>
                                          </p:val>
                                        </p:tav>
                                        <p:tav tm="100000">
                                          <p:val>
                                            <p:strVal val="#ppt_w"/>
                                          </p:val>
                                        </p:tav>
                                      </p:tavLst>
                                    </p:anim>
                                    <p:anim calcmode="lin" valueType="num">
                                      <p:cBhvr>
                                        <p:cTn id="62" dur="1000" fill="hold"/>
                                        <p:tgtEl>
                                          <p:spTgt spid="1726467">
                                            <p:txEl>
                                              <p:pRg st="9" end="9"/>
                                            </p:txEl>
                                          </p:spTgt>
                                        </p:tgtEl>
                                        <p:attrNameLst>
                                          <p:attrName>ppt_h</p:attrName>
                                        </p:attrNameLst>
                                      </p:cBhvr>
                                      <p:tavLst>
                                        <p:tav tm="0">
                                          <p:val>
                                            <p:strVal val="#ppt_h"/>
                                          </p:val>
                                        </p:tav>
                                        <p:tav tm="100000">
                                          <p:val>
                                            <p:strVal val="#ppt_h"/>
                                          </p:val>
                                        </p:tav>
                                      </p:tavLst>
                                    </p:anim>
                                    <p:animEffect transition="in" filter="fade">
                                      <p:cBhvr>
                                        <p:cTn id="63" dur="1000"/>
                                        <p:tgtEl>
                                          <p:spTgt spid="1726467">
                                            <p:txEl>
                                              <p:pRg st="9" end="9"/>
                                            </p:txEl>
                                          </p:spTgt>
                                        </p:tgtEl>
                                      </p:cBhvr>
                                    </p:animEffect>
                                  </p:childTnLst>
                                </p:cTn>
                              </p:par>
                            </p:childTnLst>
                          </p:cTn>
                        </p:par>
                        <p:par>
                          <p:cTn id="64" fill="hold">
                            <p:stCondLst>
                              <p:cond delay="10000"/>
                            </p:stCondLst>
                            <p:childTnLst>
                              <p:par>
                                <p:cTn id="65" presetID="50" presetClass="entr" presetSubtype="0" decel="100000" fill="hold" nodeType="afterEffect">
                                  <p:stCondLst>
                                    <p:cond delay="0"/>
                                  </p:stCondLst>
                                  <p:childTnLst>
                                    <p:set>
                                      <p:cBhvr>
                                        <p:cTn id="66" dur="1" fill="hold">
                                          <p:stCondLst>
                                            <p:cond delay="0"/>
                                          </p:stCondLst>
                                        </p:cTn>
                                        <p:tgtEl>
                                          <p:spTgt spid="1726467">
                                            <p:txEl>
                                              <p:pRg st="10" end="10"/>
                                            </p:txEl>
                                          </p:spTgt>
                                        </p:tgtEl>
                                        <p:attrNameLst>
                                          <p:attrName>style.visibility</p:attrName>
                                        </p:attrNameLst>
                                      </p:cBhvr>
                                      <p:to>
                                        <p:strVal val="visible"/>
                                      </p:to>
                                    </p:set>
                                    <p:anim calcmode="lin" valueType="num">
                                      <p:cBhvr>
                                        <p:cTn id="67" dur="1000" fill="hold"/>
                                        <p:tgtEl>
                                          <p:spTgt spid="1726467">
                                            <p:txEl>
                                              <p:pRg st="10" end="10"/>
                                            </p:txEl>
                                          </p:spTgt>
                                        </p:tgtEl>
                                        <p:attrNameLst>
                                          <p:attrName>ppt_w</p:attrName>
                                        </p:attrNameLst>
                                      </p:cBhvr>
                                      <p:tavLst>
                                        <p:tav tm="0">
                                          <p:val>
                                            <p:strVal val="#ppt_w+.3"/>
                                          </p:val>
                                        </p:tav>
                                        <p:tav tm="100000">
                                          <p:val>
                                            <p:strVal val="#ppt_w"/>
                                          </p:val>
                                        </p:tav>
                                      </p:tavLst>
                                    </p:anim>
                                    <p:anim calcmode="lin" valueType="num">
                                      <p:cBhvr>
                                        <p:cTn id="68" dur="1000" fill="hold"/>
                                        <p:tgtEl>
                                          <p:spTgt spid="1726467">
                                            <p:txEl>
                                              <p:pRg st="10" end="10"/>
                                            </p:txEl>
                                          </p:spTgt>
                                        </p:tgtEl>
                                        <p:attrNameLst>
                                          <p:attrName>ppt_h</p:attrName>
                                        </p:attrNameLst>
                                      </p:cBhvr>
                                      <p:tavLst>
                                        <p:tav tm="0">
                                          <p:val>
                                            <p:strVal val="#ppt_h"/>
                                          </p:val>
                                        </p:tav>
                                        <p:tav tm="100000">
                                          <p:val>
                                            <p:strVal val="#ppt_h"/>
                                          </p:val>
                                        </p:tav>
                                      </p:tavLst>
                                    </p:anim>
                                    <p:animEffect transition="in" filter="fade">
                                      <p:cBhvr>
                                        <p:cTn id="69" dur="1000"/>
                                        <p:tgtEl>
                                          <p:spTgt spid="1726467">
                                            <p:txEl>
                                              <p:pRg st="10" end="10"/>
                                            </p:txEl>
                                          </p:spTgt>
                                        </p:tgtEl>
                                      </p:cBhvr>
                                    </p:animEffect>
                                  </p:childTnLst>
                                </p:cTn>
                              </p:par>
                            </p:childTnLst>
                          </p:cTn>
                        </p:par>
                        <p:par>
                          <p:cTn id="70" fill="hold">
                            <p:stCondLst>
                              <p:cond delay="11000"/>
                            </p:stCondLst>
                            <p:childTnLst>
                              <p:par>
                                <p:cTn id="71" presetID="50" presetClass="entr" presetSubtype="0" decel="100000" fill="hold" nodeType="afterEffect">
                                  <p:stCondLst>
                                    <p:cond delay="0"/>
                                  </p:stCondLst>
                                  <p:childTnLst>
                                    <p:set>
                                      <p:cBhvr>
                                        <p:cTn id="72" dur="1" fill="hold">
                                          <p:stCondLst>
                                            <p:cond delay="0"/>
                                          </p:stCondLst>
                                        </p:cTn>
                                        <p:tgtEl>
                                          <p:spTgt spid="1726467">
                                            <p:txEl>
                                              <p:pRg st="11" end="11"/>
                                            </p:txEl>
                                          </p:spTgt>
                                        </p:tgtEl>
                                        <p:attrNameLst>
                                          <p:attrName>style.visibility</p:attrName>
                                        </p:attrNameLst>
                                      </p:cBhvr>
                                      <p:to>
                                        <p:strVal val="visible"/>
                                      </p:to>
                                    </p:set>
                                    <p:anim calcmode="lin" valueType="num">
                                      <p:cBhvr>
                                        <p:cTn id="73" dur="1000" fill="hold"/>
                                        <p:tgtEl>
                                          <p:spTgt spid="1726467">
                                            <p:txEl>
                                              <p:pRg st="11" end="11"/>
                                            </p:txEl>
                                          </p:spTgt>
                                        </p:tgtEl>
                                        <p:attrNameLst>
                                          <p:attrName>ppt_w</p:attrName>
                                        </p:attrNameLst>
                                      </p:cBhvr>
                                      <p:tavLst>
                                        <p:tav tm="0">
                                          <p:val>
                                            <p:strVal val="#ppt_w+.3"/>
                                          </p:val>
                                        </p:tav>
                                        <p:tav tm="100000">
                                          <p:val>
                                            <p:strVal val="#ppt_w"/>
                                          </p:val>
                                        </p:tav>
                                      </p:tavLst>
                                    </p:anim>
                                    <p:anim calcmode="lin" valueType="num">
                                      <p:cBhvr>
                                        <p:cTn id="74" dur="1000" fill="hold"/>
                                        <p:tgtEl>
                                          <p:spTgt spid="1726467">
                                            <p:txEl>
                                              <p:pRg st="11" end="11"/>
                                            </p:txEl>
                                          </p:spTgt>
                                        </p:tgtEl>
                                        <p:attrNameLst>
                                          <p:attrName>ppt_h</p:attrName>
                                        </p:attrNameLst>
                                      </p:cBhvr>
                                      <p:tavLst>
                                        <p:tav tm="0">
                                          <p:val>
                                            <p:strVal val="#ppt_h"/>
                                          </p:val>
                                        </p:tav>
                                        <p:tav tm="100000">
                                          <p:val>
                                            <p:strVal val="#ppt_h"/>
                                          </p:val>
                                        </p:tav>
                                      </p:tavLst>
                                    </p:anim>
                                    <p:animEffect transition="in" filter="fade">
                                      <p:cBhvr>
                                        <p:cTn id="75" dur="1000"/>
                                        <p:tgtEl>
                                          <p:spTgt spid="172646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99D0AA58-1625-4DEA-AD38-195BB15C8FB8}" type="slidenum">
              <a:rPr lang="en-US" altLang="zh-CN"/>
              <a:pPr/>
              <a:t>49</a:t>
            </a:fld>
            <a:endParaRPr lang="en-US" altLang="zh-CN"/>
          </a:p>
        </p:txBody>
      </p:sp>
      <p:sp>
        <p:nvSpPr>
          <p:cNvPr id="1727490" name="Rectangle 2"/>
          <p:cNvSpPr>
            <a:spLocks noGrp="1" noChangeArrowheads="1"/>
          </p:cNvSpPr>
          <p:nvPr>
            <p:ph type="title"/>
          </p:nvPr>
        </p:nvSpPr>
        <p:spPr/>
        <p:txBody>
          <a:bodyPr/>
          <a:lstStyle/>
          <a:p>
            <a:r>
              <a:rPr lang="zh-CN" altLang="en-US" sz="3600" b="0">
                <a:solidFill>
                  <a:schemeClr val="hlink"/>
                </a:solidFill>
                <a:effectLst>
                  <a:outerShdw blurRad="38100" dist="38100" dir="2700000" algn="tl">
                    <a:srgbClr val="C0C0C0"/>
                  </a:outerShdw>
                </a:effectLst>
              </a:rPr>
              <a:t>主流网络数据库产品简介</a:t>
            </a:r>
            <a:r>
              <a:rPr lang="zh-CN" altLang="en-US" sz="4400">
                <a:latin typeface="华文琥珀" pitchFamily="2" charset="-122"/>
              </a:rPr>
              <a:t/>
            </a:r>
            <a:br>
              <a:rPr lang="zh-CN" altLang="en-US" sz="4400">
                <a:latin typeface="华文琥珀" pitchFamily="2" charset="-122"/>
              </a:rPr>
            </a:br>
            <a:r>
              <a:rPr lang="en-US" altLang="zh-CN" sz="1600">
                <a:latin typeface="华文琥珀" pitchFamily="2" charset="-122"/>
              </a:rPr>
              <a:t>-- </a:t>
            </a:r>
            <a:r>
              <a:rPr lang="en-US" altLang="zh-CN" sz="1600" b="0">
                <a:effectLst>
                  <a:outerShdw blurRad="38100" dist="38100" dir="2700000" algn="tl">
                    <a:srgbClr val="C0C0C0"/>
                  </a:outerShdw>
                </a:effectLst>
                <a:latin typeface="宋体" charset="-122"/>
              </a:rPr>
              <a:t>Access</a:t>
            </a:r>
            <a:r>
              <a:rPr lang="zh-CN" altLang="en-US" sz="1600" b="0">
                <a:effectLst>
                  <a:outerShdw blurRad="38100" dist="38100" dir="2700000" algn="tl">
                    <a:srgbClr val="C0C0C0"/>
                  </a:outerShdw>
                </a:effectLst>
                <a:latin typeface="宋体" charset="-122"/>
              </a:rPr>
              <a:t>的基本操作与使用</a:t>
            </a:r>
          </a:p>
        </p:txBody>
      </p:sp>
      <p:sp>
        <p:nvSpPr>
          <p:cNvPr id="1727491" name="Rectangle 3"/>
          <p:cNvSpPr>
            <a:spLocks noGrp="1" noChangeArrowheads="1"/>
          </p:cNvSpPr>
          <p:nvPr>
            <p:ph type="body" idx="1"/>
          </p:nvPr>
        </p:nvSpPr>
        <p:spPr>
          <a:xfrm>
            <a:off x="323850" y="1268413"/>
            <a:ext cx="8305800" cy="4392612"/>
          </a:xfrm>
        </p:spPr>
        <p:txBody>
          <a:bodyPr/>
          <a:lstStyle/>
          <a:p>
            <a:pPr>
              <a:lnSpc>
                <a:spcPct val="120000"/>
              </a:lnSpc>
            </a:pPr>
            <a:r>
              <a:rPr lang="en-US" altLang="zh-CN" sz="2600" b="1"/>
              <a:t>Microsoft Access </a:t>
            </a:r>
            <a:r>
              <a:rPr lang="zh-CN" altLang="en-US" sz="2600" b="1"/>
              <a:t>是</a:t>
            </a:r>
            <a:r>
              <a:rPr lang="en-US" altLang="zh-CN" sz="2600" b="1"/>
              <a:t>Microsoft Office </a:t>
            </a:r>
            <a:r>
              <a:rPr lang="zh-CN" altLang="en-US" sz="2600" b="1"/>
              <a:t>套件之一，是一个容易掌握的小型桌面数据库管理系统。</a:t>
            </a:r>
          </a:p>
          <a:p>
            <a:pPr>
              <a:lnSpc>
                <a:spcPct val="120000"/>
              </a:lnSpc>
            </a:pPr>
            <a:r>
              <a:rPr lang="zh-CN" altLang="en-US" sz="2600" b="1"/>
              <a:t>利用</a:t>
            </a:r>
            <a:r>
              <a:rPr lang="en-US" altLang="zh-CN" sz="2600" b="1"/>
              <a:t>Access</a:t>
            </a:r>
            <a:r>
              <a:rPr lang="zh-CN" altLang="en-US" sz="2600" b="1"/>
              <a:t>来创建、修改和维护数据库和数据都非常简单方便。</a:t>
            </a:r>
          </a:p>
          <a:p>
            <a:pPr>
              <a:lnSpc>
                <a:spcPct val="120000"/>
              </a:lnSpc>
            </a:pPr>
            <a:r>
              <a:rPr lang="zh-CN" altLang="en-US" sz="2600" b="1"/>
              <a:t>在</a:t>
            </a:r>
            <a:r>
              <a:rPr lang="en-US" altLang="zh-CN" sz="2600" b="1"/>
              <a:t>Access</a:t>
            </a:r>
            <a:r>
              <a:rPr lang="zh-CN" altLang="en-US" sz="2600" b="1"/>
              <a:t>中，对于数据库的大多数事务，乃至数据库的部分编程工作，都可以通过向导来完成。</a:t>
            </a:r>
          </a:p>
        </p:txBody>
      </p:sp>
    </p:spTree>
    <p:extLst>
      <p:ext uri="{BB962C8B-B14F-4D97-AF65-F5344CB8AC3E}">
        <p14:creationId xmlns:p14="http://schemas.microsoft.com/office/powerpoint/2010/main" val="397073859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727491">
                                            <p:txEl>
                                              <p:pRg st="0" end="0"/>
                                            </p:txEl>
                                          </p:spTgt>
                                        </p:tgtEl>
                                        <p:attrNameLst>
                                          <p:attrName>style.visibility</p:attrName>
                                        </p:attrNameLst>
                                      </p:cBhvr>
                                      <p:to>
                                        <p:strVal val="visible"/>
                                      </p:to>
                                    </p:set>
                                    <p:anim calcmode="lin" valueType="num">
                                      <p:cBhvr>
                                        <p:cTn id="7" dur="1000" fill="hold"/>
                                        <p:tgtEl>
                                          <p:spTgt spid="172749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7274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727491">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727491">
                                            <p:txEl>
                                              <p:pRg st="1" end="1"/>
                                            </p:txEl>
                                          </p:spTgt>
                                        </p:tgtEl>
                                        <p:attrNameLst>
                                          <p:attrName>style.visibility</p:attrName>
                                        </p:attrNameLst>
                                      </p:cBhvr>
                                      <p:to>
                                        <p:strVal val="visible"/>
                                      </p:to>
                                    </p:set>
                                    <p:anim calcmode="lin" valueType="num">
                                      <p:cBhvr>
                                        <p:cTn id="13" dur="1000" fill="hold"/>
                                        <p:tgtEl>
                                          <p:spTgt spid="1727491">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172749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727491">
                                            <p:txEl>
                                              <p:pRg st="1" end="1"/>
                                            </p:txEl>
                                          </p:spTgt>
                                        </p:tgtEl>
                                      </p:cBhvr>
                                    </p:animEffect>
                                  </p:child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727491">
                                            <p:txEl>
                                              <p:pRg st="2" end="2"/>
                                            </p:txEl>
                                          </p:spTgt>
                                        </p:tgtEl>
                                        <p:attrNameLst>
                                          <p:attrName>style.visibility</p:attrName>
                                        </p:attrNameLst>
                                      </p:cBhvr>
                                      <p:to>
                                        <p:strVal val="visible"/>
                                      </p:to>
                                    </p:set>
                                    <p:anim calcmode="lin" valueType="num">
                                      <p:cBhvr>
                                        <p:cTn id="19" dur="1000" fill="hold"/>
                                        <p:tgtEl>
                                          <p:spTgt spid="1727491">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172749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727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ACBCB79E-C38E-4FA1-BB8D-38D0CAB6D55D}" type="slidenum">
              <a:rPr lang="en-US" altLang="zh-CN"/>
              <a:pPr/>
              <a:t>5</a:t>
            </a:fld>
            <a:endParaRPr lang="en-US" altLang="zh-CN"/>
          </a:p>
        </p:txBody>
      </p:sp>
      <p:sp>
        <p:nvSpPr>
          <p:cNvPr id="1674242" name="Rectangle 2"/>
          <p:cNvSpPr>
            <a:spLocks noGrp="1" noChangeArrowheads="1"/>
          </p:cNvSpPr>
          <p:nvPr>
            <p:ph type="body" idx="1"/>
          </p:nvPr>
        </p:nvSpPr>
        <p:spPr>
          <a:xfrm>
            <a:off x="468313" y="1341438"/>
            <a:ext cx="8280400" cy="4103687"/>
          </a:xfrm>
        </p:spPr>
        <p:txBody>
          <a:bodyPr/>
          <a:lstStyle/>
          <a:p>
            <a:pPr>
              <a:buFont typeface="Wingdings" pitchFamily="2" charset="2"/>
              <a:buNone/>
            </a:pPr>
            <a:r>
              <a:rPr lang="en-US" altLang="zh-CN" b="1" dirty="0"/>
              <a:t>           </a:t>
            </a:r>
            <a:r>
              <a:rPr lang="zh-CN" altLang="en-US" b="1" dirty="0"/>
              <a:t>数据库技术是随着数据管理技术的需要和发展应运而生的。</a:t>
            </a:r>
          </a:p>
          <a:p>
            <a:pPr>
              <a:buFont typeface="Wingdings" pitchFamily="2" charset="2"/>
              <a:buNone/>
            </a:pPr>
            <a:r>
              <a:rPr lang="zh-CN" altLang="en-US" b="1" dirty="0"/>
              <a:t>          数据管理技术是指对数据的分类、组织、编码、存储、检索和维护的技术。</a:t>
            </a:r>
          </a:p>
          <a:p>
            <a:pPr>
              <a:buFont typeface="Wingdings" pitchFamily="2" charset="2"/>
              <a:buNone/>
            </a:pPr>
            <a:r>
              <a:rPr lang="zh-CN" altLang="en-US" b="1" dirty="0"/>
              <a:t>          数据管理技术的发展又是和计算机技术及其应用的发展密不可分的。</a:t>
            </a:r>
          </a:p>
          <a:p>
            <a:pPr>
              <a:buFont typeface="Wingdings" pitchFamily="2" charset="2"/>
              <a:buNone/>
            </a:pPr>
            <a:r>
              <a:rPr lang="zh-CN" altLang="en-US" b="1" dirty="0"/>
              <a:t>           简言之，数据库技术就是运用计算机进行数据管理的新技术。</a:t>
            </a:r>
            <a:r>
              <a:rPr lang="zh-CN" altLang="en-US" dirty="0"/>
              <a:t> </a:t>
            </a:r>
          </a:p>
        </p:txBody>
      </p:sp>
      <p:sp>
        <p:nvSpPr>
          <p:cNvPr id="1674243" name="Rectangle 3"/>
          <p:cNvSpPr>
            <a:spLocks noGrp="1" noChangeArrowheads="1"/>
          </p:cNvSpPr>
          <p:nvPr>
            <p:ph type="title"/>
          </p:nvPr>
        </p:nvSpPr>
        <p:spPr>
          <a:xfrm>
            <a:off x="1403350" y="46038"/>
            <a:ext cx="6056313" cy="790575"/>
          </a:xfrm>
          <a:noFill/>
          <a:ln/>
        </p:spPr>
        <p:txBody>
          <a:bodyPr anchor="ctr"/>
          <a:lstStyle/>
          <a:p>
            <a:r>
              <a:rPr lang="zh-CN" altLang="en-US" sz="3600" b="0">
                <a:effectLst>
                  <a:outerShdw blurRad="38100" dist="38100" dir="2700000" algn="tl">
                    <a:srgbClr val="C0C0C0"/>
                  </a:outerShdw>
                </a:effectLst>
              </a:rPr>
              <a:t>什么是数据库</a:t>
            </a:r>
            <a:r>
              <a:rPr lang="zh-CN" altLang="en-US" sz="3600"/>
              <a:t> </a:t>
            </a:r>
            <a:r>
              <a:rPr lang="en-US" altLang="zh-CN" sz="2000">
                <a:latin typeface="华文细黑"/>
              </a:rPr>
              <a:t>—</a:t>
            </a:r>
            <a:r>
              <a:rPr lang="zh-CN" altLang="en-US" sz="2000" b="0">
                <a:effectLst>
                  <a:outerShdw blurRad="38100" dist="38100" dir="2700000" algn="tl">
                    <a:srgbClr val="C0C0C0"/>
                  </a:outerShdw>
                </a:effectLst>
                <a:latin typeface="宋体" charset="-122"/>
              </a:rPr>
              <a:t>概述</a:t>
            </a:r>
          </a:p>
        </p:txBody>
      </p:sp>
    </p:spTree>
    <p:extLst>
      <p:ext uri="{BB962C8B-B14F-4D97-AF65-F5344CB8AC3E}">
        <p14:creationId xmlns:p14="http://schemas.microsoft.com/office/powerpoint/2010/main" val="9354999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674242">
                                            <p:txEl>
                                              <p:pRg st="0" end="0"/>
                                            </p:txEl>
                                          </p:spTgt>
                                        </p:tgtEl>
                                        <p:attrNameLst>
                                          <p:attrName>style.visibility</p:attrName>
                                        </p:attrNameLst>
                                      </p:cBhvr>
                                      <p:to>
                                        <p:strVal val="visible"/>
                                      </p:to>
                                    </p:set>
                                    <p:anim calcmode="lin" valueType="num">
                                      <p:cBhvr>
                                        <p:cTn id="7" dur="1000" fill="hold"/>
                                        <p:tgtEl>
                                          <p:spTgt spid="167424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67424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674242">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674242">
                                            <p:txEl>
                                              <p:pRg st="1" end="1"/>
                                            </p:txEl>
                                          </p:spTgt>
                                        </p:tgtEl>
                                        <p:attrNameLst>
                                          <p:attrName>style.visibility</p:attrName>
                                        </p:attrNameLst>
                                      </p:cBhvr>
                                      <p:to>
                                        <p:strVal val="visible"/>
                                      </p:to>
                                    </p:set>
                                    <p:anim calcmode="lin" valueType="num">
                                      <p:cBhvr>
                                        <p:cTn id="13" dur="1000" fill="hold"/>
                                        <p:tgtEl>
                                          <p:spTgt spid="1674242">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167424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674242">
                                            <p:txEl>
                                              <p:pRg st="1" end="1"/>
                                            </p:txEl>
                                          </p:spTgt>
                                        </p:tgtEl>
                                      </p:cBhvr>
                                    </p:animEffect>
                                  </p:child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674242">
                                            <p:txEl>
                                              <p:pRg st="2" end="2"/>
                                            </p:txEl>
                                          </p:spTgt>
                                        </p:tgtEl>
                                        <p:attrNameLst>
                                          <p:attrName>style.visibility</p:attrName>
                                        </p:attrNameLst>
                                      </p:cBhvr>
                                      <p:to>
                                        <p:strVal val="visible"/>
                                      </p:to>
                                    </p:set>
                                    <p:anim calcmode="lin" valueType="num">
                                      <p:cBhvr>
                                        <p:cTn id="19" dur="1000" fill="hold"/>
                                        <p:tgtEl>
                                          <p:spTgt spid="1674242">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167424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674242">
                                            <p:txEl>
                                              <p:pRg st="2" end="2"/>
                                            </p:txEl>
                                          </p:spTgt>
                                        </p:tgtEl>
                                      </p:cBhvr>
                                    </p:animEffect>
                                  </p:child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674242">
                                            <p:txEl>
                                              <p:pRg st="3" end="3"/>
                                            </p:txEl>
                                          </p:spTgt>
                                        </p:tgtEl>
                                        <p:attrNameLst>
                                          <p:attrName>style.visibility</p:attrName>
                                        </p:attrNameLst>
                                      </p:cBhvr>
                                      <p:to>
                                        <p:strVal val="visible"/>
                                      </p:to>
                                    </p:set>
                                    <p:anim calcmode="lin" valueType="num">
                                      <p:cBhvr>
                                        <p:cTn id="25" dur="1000" fill="hold"/>
                                        <p:tgtEl>
                                          <p:spTgt spid="1674242">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1674242">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674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2EDE61FE-9BA2-44E2-AAEC-B5DFE0FC022D}" type="slidenum">
              <a:rPr lang="en-US" altLang="zh-CN"/>
              <a:pPr/>
              <a:t>50</a:t>
            </a:fld>
            <a:endParaRPr lang="en-US" altLang="zh-CN"/>
          </a:p>
        </p:txBody>
      </p:sp>
      <p:sp>
        <p:nvSpPr>
          <p:cNvPr id="1728514" name="Rectangle 2"/>
          <p:cNvSpPr>
            <a:spLocks noGrp="1" noChangeArrowheads="1"/>
          </p:cNvSpPr>
          <p:nvPr>
            <p:ph type="title"/>
          </p:nvPr>
        </p:nvSpPr>
        <p:spPr/>
        <p:txBody>
          <a:bodyPr/>
          <a:lstStyle/>
          <a:p>
            <a:r>
              <a:rPr lang="zh-CN" altLang="en-US" sz="3600" b="0">
                <a:solidFill>
                  <a:schemeClr val="hlink"/>
                </a:solidFill>
                <a:effectLst>
                  <a:outerShdw blurRad="38100" dist="38100" dir="2700000" algn="tl">
                    <a:srgbClr val="C0C0C0"/>
                  </a:outerShdw>
                </a:effectLst>
              </a:rPr>
              <a:t>主流网络数据库产品简介</a:t>
            </a:r>
            <a:r>
              <a:rPr lang="zh-CN" altLang="en-US" sz="4400">
                <a:latin typeface="华文琥珀" pitchFamily="2" charset="-122"/>
              </a:rPr>
              <a:t/>
            </a:r>
            <a:br>
              <a:rPr lang="zh-CN" altLang="en-US" sz="4400">
                <a:latin typeface="华文琥珀" pitchFamily="2" charset="-122"/>
              </a:rPr>
            </a:br>
            <a:r>
              <a:rPr lang="en-US" altLang="zh-CN" sz="1600">
                <a:latin typeface="华文琥珀" pitchFamily="2" charset="-122"/>
              </a:rPr>
              <a:t>-- </a:t>
            </a:r>
            <a:r>
              <a:rPr lang="en-US" altLang="zh-CN" sz="1600" b="0">
                <a:effectLst>
                  <a:outerShdw blurRad="38100" dist="38100" dir="2700000" algn="tl">
                    <a:srgbClr val="C0C0C0"/>
                  </a:outerShdw>
                </a:effectLst>
                <a:latin typeface="宋体" charset="-122"/>
              </a:rPr>
              <a:t>Access</a:t>
            </a:r>
            <a:r>
              <a:rPr lang="zh-CN" altLang="en-US" sz="1600" b="0">
                <a:effectLst>
                  <a:outerShdw blurRad="38100" dist="38100" dir="2700000" algn="tl">
                    <a:srgbClr val="C0C0C0"/>
                  </a:outerShdw>
                </a:effectLst>
                <a:latin typeface="宋体" charset="-122"/>
              </a:rPr>
              <a:t>的基本操作与使用</a:t>
            </a:r>
          </a:p>
        </p:txBody>
      </p:sp>
      <p:sp>
        <p:nvSpPr>
          <p:cNvPr id="1728515" name="Rectangle 3"/>
          <p:cNvSpPr>
            <a:spLocks noGrp="1" noChangeArrowheads="1"/>
          </p:cNvSpPr>
          <p:nvPr>
            <p:ph type="body" idx="1"/>
          </p:nvPr>
        </p:nvSpPr>
        <p:spPr>
          <a:xfrm>
            <a:off x="900113" y="1341438"/>
            <a:ext cx="7221537" cy="4103687"/>
          </a:xfrm>
        </p:spPr>
        <p:txBody>
          <a:bodyPr/>
          <a:lstStyle/>
          <a:p>
            <a:pPr>
              <a:lnSpc>
                <a:spcPct val="90000"/>
              </a:lnSpc>
              <a:buClr>
                <a:schemeClr val="hlink"/>
              </a:buClr>
            </a:pPr>
            <a:r>
              <a:rPr lang="en-US" altLang="zh-CN" sz="2600" b="1"/>
              <a:t>Access</a:t>
            </a:r>
            <a:r>
              <a:rPr lang="zh-CN" altLang="en-US" sz="2600" b="1"/>
              <a:t>的界面与操作环境</a:t>
            </a:r>
          </a:p>
          <a:p>
            <a:pPr>
              <a:lnSpc>
                <a:spcPct val="90000"/>
              </a:lnSpc>
              <a:buClr>
                <a:schemeClr val="hlink"/>
              </a:buClr>
            </a:pPr>
            <a:r>
              <a:rPr lang="en-US" altLang="zh-CN" sz="2600" b="1"/>
              <a:t>Access</a:t>
            </a:r>
            <a:r>
              <a:rPr lang="zh-CN" altLang="en-US" sz="2600" b="1"/>
              <a:t>数据库对象（</a:t>
            </a:r>
            <a:r>
              <a:rPr lang="en-US" altLang="zh-CN" sz="2600" b="1"/>
              <a:t>Database</a:t>
            </a:r>
            <a:r>
              <a:rPr lang="zh-CN" altLang="en-US" sz="2600" b="1"/>
              <a:t>）组成：</a:t>
            </a:r>
          </a:p>
          <a:p>
            <a:pPr lvl="1">
              <a:lnSpc>
                <a:spcPct val="90000"/>
              </a:lnSpc>
            </a:pPr>
            <a:r>
              <a:rPr lang="zh-CN" altLang="en-US" sz="2200" b="1"/>
              <a:t>表（</a:t>
            </a:r>
            <a:r>
              <a:rPr lang="en-US" altLang="zh-CN" sz="2200" b="1"/>
              <a:t>Table</a:t>
            </a:r>
            <a:r>
              <a:rPr lang="zh-CN" altLang="en-US" sz="2200" b="1"/>
              <a:t>）</a:t>
            </a:r>
          </a:p>
          <a:p>
            <a:pPr lvl="1">
              <a:lnSpc>
                <a:spcPct val="90000"/>
              </a:lnSpc>
            </a:pPr>
            <a:r>
              <a:rPr lang="zh-CN" altLang="en-US" sz="2200" b="1"/>
              <a:t>查询（</a:t>
            </a:r>
            <a:r>
              <a:rPr lang="en-US" altLang="zh-CN" sz="2200" b="1"/>
              <a:t>Query</a:t>
            </a:r>
            <a:r>
              <a:rPr lang="zh-CN" altLang="en-US" sz="2200" b="1"/>
              <a:t>）</a:t>
            </a:r>
          </a:p>
          <a:p>
            <a:pPr lvl="1">
              <a:lnSpc>
                <a:spcPct val="90000"/>
              </a:lnSpc>
            </a:pPr>
            <a:r>
              <a:rPr lang="zh-CN" altLang="en-US" sz="2200" b="1"/>
              <a:t>窗体（</a:t>
            </a:r>
            <a:r>
              <a:rPr lang="en-US" altLang="zh-CN" sz="2200" b="1"/>
              <a:t>Form</a:t>
            </a:r>
            <a:r>
              <a:rPr lang="zh-CN" altLang="en-US" sz="2200" b="1"/>
              <a:t>）</a:t>
            </a:r>
          </a:p>
          <a:p>
            <a:pPr lvl="1">
              <a:lnSpc>
                <a:spcPct val="90000"/>
              </a:lnSpc>
            </a:pPr>
            <a:r>
              <a:rPr lang="zh-CN" altLang="en-US" sz="2200" b="1"/>
              <a:t>报表（</a:t>
            </a:r>
            <a:r>
              <a:rPr lang="en-US" altLang="zh-CN" sz="2200" b="1"/>
              <a:t>Reprot</a:t>
            </a:r>
            <a:r>
              <a:rPr lang="zh-CN" altLang="en-US" sz="2200" b="1"/>
              <a:t>）　</a:t>
            </a:r>
          </a:p>
          <a:p>
            <a:pPr lvl="1">
              <a:lnSpc>
                <a:spcPct val="90000"/>
              </a:lnSpc>
            </a:pPr>
            <a:r>
              <a:rPr lang="zh-CN" altLang="en-US" sz="2200" b="1"/>
              <a:t>宏（</a:t>
            </a:r>
            <a:r>
              <a:rPr lang="en-US" altLang="zh-CN" sz="2200" b="1"/>
              <a:t>Macro</a:t>
            </a:r>
            <a:r>
              <a:rPr lang="zh-CN" altLang="en-US" sz="2200" b="1"/>
              <a:t>）</a:t>
            </a:r>
          </a:p>
          <a:p>
            <a:pPr lvl="1">
              <a:lnSpc>
                <a:spcPct val="90000"/>
              </a:lnSpc>
            </a:pPr>
            <a:r>
              <a:rPr lang="zh-CN" altLang="en-US" sz="2200" b="1"/>
              <a:t>模块（</a:t>
            </a:r>
            <a:r>
              <a:rPr lang="en-US" altLang="zh-CN" sz="2200" b="1"/>
              <a:t>Module</a:t>
            </a:r>
            <a:r>
              <a:rPr lang="zh-CN" altLang="en-US" sz="2200" b="1"/>
              <a:t>）</a:t>
            </a:r>
            <a:r>
              <a:rPr lang="zh-CN" altLang="en-US" sz="2200"/>
              <a:t> </a:t>
            </a:r>
          </a:p>
        </p:txBody>
      </p:sp>
    </p:spTree>
    <p:extLst>
      <p:ext uri="{BB962C8B-B14F-4D97-AF65-F5344CB8AC3E}">
        <p14:creationId xmlns:p14="http://schemas.microsoft.com/office/powerpoint/2010/main" val="4421941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728515">
                                            <p:txEl>
                                              <p:pRg st="0" end="0"/>
                                            </p:txEl>
                                          </p:spTgt>
                                        </p:tgtEl>
                                        <p:attrNameLst>
                                          <p:attrName>style.visibility</p:attrName>
                                        </p:attrNameLst>
                                      </p:cBhvr>
                                      <p:to>
                                        <p:strVal val="visible"/>
                                      </p:to>
                                    </p:set>
                                    <p:anim calcmode="lin" valueType="num">
                                      <p:cBhvr>
                                        <p:cTn id="7" dur="500" fill="hold"/>
                                        <p:tgtEl>
                                          <p:spTgt spid="17285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28515">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728515">
                                            <p:txEl>
                                              <p:pRg st="1" end="1"/>
                                            </p:txEl>
                                          </p:spTgt>
                                        </p:tgtEl>
                                        <p:attrNameLst>
                                          <p:attrName>style.visibility</p:attrName>
                                        </p:attrNameLst>
                                      </p:cBhvr>
                                      <p:to>
                                        <p:strVal val="visible"/>
                                      </p:to>
                                    </p:set>
                                    <p:anim calcmode="lin" valueType="num">
                                      <p:cBhvr>
                                        <p:cTn id="12" dur="500" fill="hold"/>
                                        <p:tgtEl>
                                          <p:spTgt spid="172851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728515">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728515">
                                            <p:txEl>
                                              <p:pRg st="2" end="2"/>
                                            </p:txEl>
                                          </p:spTgt>
                                        </p:tgtEl>
                                        <p:attrNameLst>
                                          <p:attrName>style.visibility</p:attrName>
                                        </p:attrNameLst>
                                      </p:cBhvr>
                                      <p:to>
                                        <p:strVal val="visible"/>
                                      </p:to>
                                    </p:set>
                                    <p:anim calcmode="lin" valueType="num">
                                      <p:cBhvr>
                                        <p:cTn id="17" dur="500" fill="hold"/>
                                        <p:tgtEl>
                                          <p:spTgt spid="172851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728515">
                                            <p:txEl>
                                              <p:pRg st="2" end="2"/>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728515">
                                            <p:txEl>
                                              <p:pRg st="3" end="3"/>
                                            </p:txEl>
                                          </p:spTgt>
                                        </p:tgtEl>
                                        <p:attrNameLst>
                                          <p:attrName>style.visibility</p:attrName>
                                        </p:attrNameLst>
                                      </p:cBhvr>
                                      <p:to>
                                        <p:strVal val="visible"/>
                                      </p:to>
                                    </p:set>
                                    <p:anim calcmode="lin" valueType="num">
                                      <p:cBhvr>
                                        <p:cTn id="22" dur="500" fill="hold"/>
                                        <p:tgtEl>
                                          <p:spTgt spid="172851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728515">
                                            <p:txEl>
                                              <p:pRg st="3" end="3"/>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17" presetClass="entr" presetSubtype="10" fill="hold" nodeType="afterEffect">
                                  <p:stCondLst>
                                    <p:cond delay="0"/>
                                  </p:stCondLst>
                                  <p:childTnLst>
                                    <p:set>
                                      <p:cBhvr>
                                        <p:cTn id="26" dur="1" fill="hold">
                                          <p:stCondLst>
                                            <p:cond delay="0"/>
                                          </p:stCondLst>
                                        </p:cTn>
                                        <p:tgtEl>
                                          <p:spTgt spid="1728515">
                                            <p:txEl>
                                              <p:pRg st="4" end="4"/>
                                            </p:txEl>
                                          </p:spTgt>
                                        </p:tgtEl>
                                        <p:attrNameLst>
                                          <p:attrName>style.visibility</p:attrName>
                                        </p:attrNameLst>
                                      </p:cBhvr>
                                      <p:to>
                                        <p:strVal val="visible"/>
                                      </p:to>
                                    </p:set>
                                    <p:anim calcmode="lin" valueType="num">
                                      <p:cBhvr>
                                        <p:cTn id="27" dur="500" fill="hold"/>
                                        <p:tgtEl>
                                          <p:spTgt spid="172851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728515">
                                            <p:txEl>
                                              <p:pRg st="4" end="4"/>
                                            </p:txEl>
                                          </p:spTgt>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2500"/>
                            </p:stCondLst>
                            <p:childTnLst>
                              <p:par>
                                <p:cTn id="30" presetID="17" presetClass="entr" presetSubtype="10" fill="hold" nodeType="afterEffect">
                                  <p:stCondLst>
                                    <p:cond delay="0"/>
                                  </p:stCondLst>
                                  <p:childTnLst>
                                    <p:set>
                                      <p:cBhvr>
                                        <p:cTn id="31" dur="1" fill="hold">
                                          <p:stCondLst>
                                            <p:cond delay="0"/>
                                          </p:stCondLst>
                                        </p:cTn>
                                        <p:tgtEl>
                                          <p:spTgt spid="1728515">
                                            <p:txEl>
                                              <p:pRg st="5" end="5"/>
                                            </p:txEl>
                                          </p:spTgt>
                                        </p:tgtEl>
                                        <p:attrNameLst>
                                          <p:attrName>style.visibility</p:attrName>
                                        </p:attrNameLst>
                                      </p:cBhvr>
                                      <p:to>
                                        <p:strVal val="visible"/>
                                      </p:to>
                                    </p:set>
                                    <p:anim calcmode="lin" valueType="num">
                                      <p:cBhvr>
                                        <p:cTn id="32" dur="500" fill="hold"/>
                                        <p:tgtEl>
                                          <p:spTgt spid="1728515">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728515">
                                            <p:txEl>
                                              <p:pRg st="5" end="5"/>
                                            </p:txEl>
                                          </p:spTgt>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3000"/>
                            </p:stCondLst>
                            <p:childTnLst>
                              <p:par>
                                <p:cTn id="35" presetID="17" presetClass="entr" presetSubtype="10" fill="hold" nodeType="afterEffect">
                                  <p:stCondLst>
                                    <p:cond delay="0"/>
                                  </p:stCondLst>
                                  <p:childTnLst>
                                    <p:set>
                                      <p:cBhvr>
                                        <p:cTn id="36" dur="1" fill="hold">
                                          <p:stCondLst>
                                            <p:cond delay="0"/>
                                          </p:stCondLst>
                                        </p:cTn>
                                        <p:tgtEl>
                                          <p:spTgt spid="1728515">
                                            <p:txEl>
                                              <p:pRg st="6" end="6"/>
                                            </p:txEl>
                                          </p:spTgt>
                                        </p:tgtEl>
                                        <p:attrNameLst>
                                          <p:attrName>style.visibility</p:attrName>
                                        </p:attrNameLst>
                                      </p:cBhvr>
                                      <p:to>
                                        <p:strVal val="visible"/>
                                      </p:to>
                                    </p:set>
                                    <p:anim calcmode="lin" valueType="num">
                                      <p:cBhvr>
                                        <p:cTn id="37" dur="500" fill="hold"/>
                                        <p:tgtEl>
                                          <p:spTgt spid="1728515">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728515">
                                            <p:txEl>
                                              <p:pRg st="6" end="6"/>
                                            </p:txEl>
                                          </p:spTgt>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3500"/>
                            </p:stCondLst>
                            <p:childTnLst>
                              <p:par>
                                <p:cTn id="40" presetID="17" presetClass="entr" presetSubtype="10" fill="hold" nodeType="afterEffect">
                                  <p:stCondLst>
                                    <p:cond delay="0"/>
                                  </p:stCondLst>
                                  <p:childTnLst>
                                    <p:set>
                                      <p:cBhvr>
                                        <p:cTn id="41" dur="1" fill="hold">
                                          <p:stCondLst>
                                            <p:cond delay="0"/>
                                          </p:stCondLst>
                                        </p:cTn>
                                        <p:tgtEl>
                                          <p:spTgt spid="1728515">
                                            <p:txEl>
                                              <p:pRg st="7" end="7"/>
                                            </p:txEl>
                                          </p:spTgt>
                                        </p:tgtEl>
                                        <p:attrNameLst>
                                          <p:attrName>style.visibility</p:attrName>
                                        </p:attrNameLst>
                                      </p:cBhvr>
                                      <p:to>
                                        <p:strVal val="visible"/>
                                      </p:to>
                                    </p:set>
                                    <p:anim calcmode="lin" valueType="num">
                                      <p:cBhvr>
                                        <p:cTn id="42" dur="500" fill="hold"/>
                                        <p:tgtEl>
                                          <p:spTgt spid="1728515">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728515">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48AF4B1D-E1E3-47E2-AED2-AD46041728E3}" type="slidenum">
              <a:rPr lang="en-US" altLang="zh-CN"/>
              <a:pPr/>
              <a:t>51</a:t>
            </a:fld>
            <a:endParaRPr lang="en-US" altLang="zh-CN"/>
          </a:p>
        </p:txBody>
      </p:sp>
      <p:sp>
        <p:nvSpPr>
          <p:cNvPr id="1729538" name="Rectangle 2"/>
          <p:cNvSpPr>
            <a:spLocks noGrp="1" noChangeArrowheads="1"/>
          </p:cNvSpPr>
          <p:nvPr>
            <p:ph type="title"/>
          </p:nvPr>
        </p:nvSpPr>
        <p:spPr/>
        <p:txBody>
          <a:bodyPr/>
          <a:lstStyle/>
          <a:p>
            <a:r>
              <a:rPr lang="zh-CN" altLang="en-US" sz="3600" b="0">
                <a:solidFill>
                  <a:schemeClr val="hlink"/>
                </a:solidFill>
                <a:effectLst>
                  <a:outerShdw blurRad="38100" dist="38100" dir="2700000" algn="tl">
                    <a:srgbClr val="C0C0C0"/>
                  </a:outerShdw>
                </a:effectLst>
              </a:rPr>
              <a:t>主流网络数据库产品简介</a:t>
            </a:r>
            <a:r>
              <a:rPr lang="zh-CN" altLang="en-US" sz="4400">
                <a:latin typeface="华文琥珀" pitchFamily="2" charset="-122"/>
              </a:rPr>
              <a:t/>
            </a:r>
            <a:br>
              <a:rPr lang="zh-CN" altLang="en-US" sz="4400">
                <a:latin typeface="华文琥珀" pitchFamily="2" charset="-122"/>
              </a:rPr>
            </a:br>
            <a:r>
              <a:rPr lang="en-US" altLang="zh-CN" sz="1600">
                <a:latin typeface="华文琥珀" pitchFamily="2" charset="-122"/>
              </a:rPr>
              <a:t>-- </a:t>
            </a:r>
            <a:r>
              <a:rPr lang="en-US" altLang="zh-CN" sz="1600" b="0">
                <a:effectLst>
                  <a:outerShdw blurRad="38100" dist="38100" dir="2700000" algn="tl">
                    <a:srgbClr val="C0C0C0"/>
                  </a:outerShdw>
                </a:effectLst>
                <a:latin typeface="宋体" charset="-122"/>
              </a:rPr>
              <a:t>Access</a:t>
            </a:r>
            <a:r>
              <a:rPr lang="zh-CN" altLang="en-US" sz="1600" b="0">
                <a:effectLst>
                  <a:outerShdw blurRad="38100" dist="38100" dir="2700000" algn="tl">
                    <a:srgbClr val="C0C0C0"/>
                  </a:outerShdw>
                </a:effectLst>
                <a:latin typeface="宋体" charset="-122"/>
              </a:rPr>
              <a:t>的基本操作与使用</a:t>
            </a:r>
          </a:p>
        </p:txBody>
      </p:sp>
      <p:sp>
        <p:nvSpPr>
          <p:cNvPr id="1729539" name="Rectangle 3"/>
          <p:cNvSpPr>
            <a:spLocks noGrp="1" noChangeArrowheads="1"/>
          </p:cNvSpPr>
          <p:nvPr>
            <p:ph type="body" idx="1"/>
          </p:nvPr>
        </p:nvSpPr>
        <p:spPr>
          <a:xfrm>
            <a:off x="179388" y="1196975"/>
            <a:ext cx="8964612" cy="4391025"/>
          </a:xfrm>
        </p:spPr>
        <p:txBody>
          <a:bodyPr/>
          <a:lstStyle/>
          <a:p>
            <a:pPr>
              <a:lnSpc>
                <a:spcPct val="90000"/>
              </a:lnSpc>
            </a:pPr>
            <a:r>
              <a:rPr lang="zh-CN" altLang="en-US" sz="2600" b="1" dirty="0"/>
              <a:t>创建数据库</a:t>
            </a:r>
          </a:p>
          <a:p>
            <a:pPr lvl="1">
              <a:lnSpc>
                <a:spcPct val="90000"/>
              </a:lnSpc>
            </a:pPr>
            <a:r>
              <a:rPr lang="zh-CN" altLang="en-US" sz="2200" b="1" dirty="0"/>
              <a:t>建立数据库文件，扩展名为</a:t>
            </a:r>
            <a:r>
              <a:rPr lang="en-US" altLang="zh-CN" sz="2200" b="1" dirty="0"/>
              <a:t>.</a:t>
            </a:r>
            <a:r>
              <a:rPr lang="en-US" altLang="zh-CN" sz="2200" b="1" dirty="0" err="1" smtClean="0"/>
              <a:t>mdb</a:t>
            </a:r>
            <a:r>
              <a:rPr lang="en-US" altLang="zh-CN" sz="2200" b="1" dirty="0"/>
              <a:t> </a:t>
            </a:r>
            <a:r>
              <a:rPr lang="en-US" altLang="zh-CN" sz="2200" b="1" dirty="0" smtClean="0"/>
              <a:t>/ .</a:t>
            </a:r>
            <a:r>
              <a:rPr lang="en-US" altLang="zh-CN" sz="2200" b="1" dirty="0" err="1" smtClean="0"/>
              <a:t>accdb</a:t>
            </a:r>
            <a:endParaRPr lang="en-US" altLang="zh-CN" sz="2200" b="1" dirty="0"/>
          </a:p>
          <a:p>
            <a:pPr lvl="1">
              <a:lnSpc>
                <a:spcPct val="90000"/>
              </a:lnSpc>
            </a:pPr>
            <a:r>
              <a:rPr lang="zh-CN" altLang="en-US" sz="2200" b="1" dirty="0"/>
              <a:t>操作步骤：启动</a:t>
            </a:r>
            <a:r>
              <a:rPr lang="en-US" altLang="zh-CN" sz="2200" b="1" dirty="0"/>
              <a:t>Access/</a:t>
            </a:r>
            <a:r>
              <a:rPr lang="zh-CN" altLang="en-US" sz="2200" b="1" dirty="0"/>
              <a:t>选择空数据库</a:t>
            </a:r>
            <a:r>
              <a:rPr lang="en-US" altLang="zh-CN" sz="2200" b="1" dirty="0"/>
              <a:t>/</a:t>
            </a:r>
            <a:r>
              <a:rPr lang="zh-CN" altLang="en-US" sz="2200" b="1" dirty="0"/>
              <a:t>修改文件名</a:t>
            </a:r>
            <a:r>
              <a:rPr lang="en-US" altLang="zh-CN" sz="2200" b="1" dirty="0"/>
              <a:t>/</a:t>
            </a:r>
            <a:r>
              <a:rPr lang="zh-CN" altLang="en-US" sz="2200" b="1" dirty="0"/>
              <a:t>创建</a:t>
            </a:r>
          </a:p>
          <a:p>
            <a:pPr>
              <a:lnSpc>
                <a:spcPct val="90000"/>
              </a:lnSpc>
            </a:pPr>
            <a:r>
              <a:rPr lang="zh-CN" altLang="en-US" sz="2600" b="1" dirty="0">
                <a:latin typeface="宋体" charset="-122"/>
              </a:rPr>
              <a:t>向数据库添加表</a:t>
            </a:r>
            <a:r>
              <a:rPr lang="zh-CN" altLang="en-US" sz="2600" b="1" dirty="0"/>
              <a:t> </a:t>
            </a:r>
          </a:p>
          <a:p>
            <a:pPr lvl="1">
              <a:lnSpc>
                <a:spcPct val="90000"/>
              </a:lnSpc>
            </a:pPr>
            <a:r>
              <a:rPr lang="zh-CN" altLang="en-US" sz="2200" b="1" dirty="0"/>
              <a:t>建立自由表结构</a:t>
            </a:r>
          </a:p>
          <a:p>
            <a:pPr lvl="1">
              <a:lnSpc>
                <a:spcPct val="90000"/>
              </a:lnSpc>
            </a:pPr>
            <a:r>
              <a:rPr lang="zh-CN" altLang="en-US" sz="2200" b="1" dirty="0"/>
              <a:t>准备工作：确定表名和表中的各字段的字段名、数据类型、字段大小等</a:t>
            </a:r>
          </a:p>
          <a:p>
            <a:pPr lvl="1">
              <a:lnSpc>
                <a:spcPct val="90000"/>
              </a:lnSpc>
            </a:pPr>
            <a:r>
              <a:rPr lang="zh-CN" altLang="en-US" sz="2200" b="1" dirty="0"/>
              <a:t>操作步骤：打开数据库</a:t>
            </a:r>
            <a:r>
              <a:rPr lang="en-US" altLang="zh-CN" sz="2200" b="1" dirty="0"/>
              <a:t>/</a:t>
            </a:r>
            <a:r>
              <a:rPr lang="zh-CN" altLang="en-US" sz="2200" b="1" dirty="0"/>
              <a:t>单击表</a:t>
            </a:r>
            <a:r>
              <a:rPr lang="en-US" altLang="zh-CN" sz="2200" b="1" dirty="0"/>
              <a:t>/</a:t>
            </a:r>
            <a:r>
              <a:rPr lang="zh-CN" altLang="en-US" sz="2200" b="1" dirty="0"/>
              <a:t>按新建</a:t>
            </a:r>
            <a:r>
              <a:rPr lang="en-US" altLang="zh-CN" sz="2200" b="1" dirty="0"/>
              <a:t>/</a:t>
            </a:r>
            <a:r>
              <a:rPr lang="zh-CN" altLang="en-US" sz="2200" b="1" dirty="0"/>
              <a:t>选设计视图</a:t>
            </a:r>
            <a:r>
              <a:rPr lang="en-US" altLang="zh-CN" sz="2200" b="1" dirty="0"/>
              <a:t>/</a:t>
            </a:r>
            <a:r>
              <a:rPr lang="zh-CN" altLang="en-US" sz="2200" b="1" dirty="0"/>
              <a:t>输入每一个字段的有关信息</a:t>
            </a:r>
            <a:r>
              <a:rPr lang="en-US" altLang="zh-CN" sz="2200" b="1" dirty="0"/>
              <a:t>/</a:t>
            </a:r>
            <a:r>
              <a:rPr lang="zh-CN" altLang="en-US" sz="2200" b="1" dirty="0"/>
              <a:t>定义主关键字</a:t>
            </a:r>
            <a:r>
              <a:rPr lang="en-US" altLang="zh-CN" sz="2200" b="1" dirty="0"/>
              <a:t>/</a:t>
            </a:r>
            <a:r>
              <a:rPr lang="zh-CN" altLang="en-US" sz="2200" b="1" dirty="0"/>
              <a:t>输入表名并保存</a:t>
            </a:r>
          </a:p>
        </p:txBody>
      </p:sp>
    </p:spTree>
    <p:extLst>
      <p:ext uri="{BB962C8B-B14F-4D97-AF65-F5344CB8AC3E}">
        <p14:creationId xmlns:p14="http://schemas.microsoft.com/office/powerpoint/2010/main" val="14250355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1729539">
                                            <p:txEl>
                                              <p:pRg st="0" end="0"/>
                                            </p:txEl>
                                          </p:spTgt>
                                        </p:tgtEl>
                                        <p:attrNameLst>
                                          <p:attrName>style.visibility</p:attrName>
                                        </p:attrNameLst>
                                      </p:cBhvr>
                                      <p:to>
                                        <p:strVal val="visible"/>
                                      </p:to>
                                    </p:set>
                                    <p:anim calcmode="lin" valueType="num">
                                      <p:cBhvr additive="base">
                                        <p:cTn id="7" dur="500" fill="hold"/>
                                        <p:tgtEl>
                                          <p:spTgt spid="17295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2953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6" fill="hold" nodeType="afterEffect">
                                  <p:stCondLst>
                                    <p:cond delay="0"/>
                                  </p:stCondLst>
                                  <p:childTnLst>
                                    <p:set>
                                      <p:cBhvr>
                                        <p:cTn id="11" dur="1" fill="hold">
                                          <p:stCondLst>
                                            <p:cond delay="0"/>
                                          </p:stCondLst>
                                        </p:cTn>
                                        <p:tgtEl>
                                          <p:spTgt spid="1729539">
                                            <p:txEl>
                                              <p:pRg st="1" end="1"/>
                                            </p:txEl>
                                          </p:spTgt>
                                        </p:tgtEl>
                                        <p:attrNameLst>
                                          <p:attrName>style.visibility</p:attrName>
                                        </p:attrNameLst>
                                      </p:cBhvr>
                                      <p:to>
                                        <p:strVal val="visible"/>
                                      </p:to>
                                    </p:set>
                                    <p:anim calcmode="lin" valueType="num">
                                      <p:cBhvr additive="base">
                                        <p:cTn id="12" dur="500" fill="hold"/>
                                        <p:tgtEl>
                                          <p:spTgt spid="1729539">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2953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6" fill="hold" nodeType="afterEffect">
                                  <p:stCondLst>
                                    <p:cond delay="0"/>
                                  </p:stCondLst>
                                  <p:childTnLst>
                                    <p:set>
                                      <p:cBhvr>
                                        <p:cTn id="16" dur="1" fill="hold">
                                          <p:stCondLst>
                                            <p:cond delay="0"/>
                                          </p:stCondLst>
                                        </p:cTn>
                                        <p:tgtEl>
                                          <p:spTgt spid="1729539">
                                            <p:txEl>
                                              <p:pRg st="2" end="2"/>
                                            </p:txEl>
                                          </p:spTgt>
                                        </p:tgtEl>
                                        <p:attrNameLst>
                                          <p:attrName>style.visibility</p:attrName>
                                        </p:attrNameLst>
                                      </p:cBhvr>
                                      <p:to>
                                        <p:strVal val="visible"/>
                                      </p:to>
                                    </p:set>
                                    <p:anim calcmode="lin" valueType="num">
                                      <p:cBhvr additive="base">
                                        <p:cTn id="17" dur="500" fill="hold"/>
                                        <p:tgtEl>
                                          <p:spTgt spid="172953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29539">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6" fill="hold" nodeType="afterEffect">
                                  <p:stCondLst>
                                    <p:cond delay="0"/>
                                  </p:stCondLst>
                                  <p:childTnLst>
                                    <p:set>
                                      <p:cBhvr>
                                        <p:cTn id="21" dur="1" fill="hold">
                                          <p:stCondLst>
                                            <p:cond delay="0"/>
                                          </p:stCondLst>
                                        </p:cTn>
                                        <p:tgtEl>
                                          <p:spTgt spid="1729539">
                                            <p:txEl>
                                              <p:pRg st="3" end="3"/>
                                            </p:txEl>
                                          </p:spTgt>
                                        </p:tgtEl>
                                        <p:attrNameLst>
                                          <p:attrName>style.visibility</p:attrName>
                                        </p:attrNameLst>
                                      </p:cBhvr>
                                      <p:to>
                                        <p:strVal val="visible"/>
                                      </p:to>
                                    </p:set>
                                    <p:anim calcmode="lin" valueType="num">
                                      <p:cBhvr additive="base">
                                        <p:cTn id="22" dur="500" fill="hold"/>
                                        <p:tgtEl>
                                          <p:spTgt spid="1729539">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729539">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6" fill="hold" nodeType="afterEffect">
                                  <p:stCondLst>
                                    <p:cond delay="0"/>
                                  </p:stCondLst>
                                  <p:childTnLst>
                                    <p:set>
                                      <p:cBhvr>
                                        <p:cTn id="26" dur="1" fill="hold">
                                          <p:stCondLst>
                                            <p:cond delay="0"/>
                                          </p:stCondLst>
                                        </p:cTn>
                                        <p:tgtEl>
                                          <p:spTgt spid="1729539">
                                            <p:txEl>
                                              <p:pRg st="4" end="4"/>
                                            </p:txEl>
                                          </p:spTgt>
                                        </p:tgtEl>
                                        <p:attrNameLst>
                                          <p:attrName>style.visibility</p:attrName>
                                        </p:attrNameLst>
                                      </p:cBhvr>
                                      <p:to>
                                        <p:strVal val="visible"/>
                                      </p:to>
                                    </p:set>
                                    <p:anim calcmode="lin" valueType="num">
                                      <p:cBhvr additive="base">
                                        <p:cTn id="27" dur="500" fill="hold"/>
                                        <p:tgtEl>
                                          <p:spTgt spid="172953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729539">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6" fill="hold" nodeType="afterEffect">
                                  <p:stCondLst>
                                    <p:cond delay="0"/>
                                  </p:stCondLst>
                                  <p:childTnLst>
                                    <p:set>
                                      <p:cBhvr>
                                        <p:cTn id="31" dur="1" fill="hold">
                                          <p:stCondLst>
                                            <p:cond delay="0"/>
                                          </p:stCondLst>
                                        </p:cTn>
                                        <p:tgtEl>
                                          <p:spTgt spid="1729539">
                                            <p:txEl>
                                              <p:pRg st="5" end="5"/>
                                            </p:txEl>
                                          </p:spTgt>
                                        </p:tgtEl>
                                        <p:attrNameLst>
                                          <p:attrName>style.visibility</p:attrName>
                                        </p:attrNameLst>
                                      </p:cBhvr>
                                      <p:to>
                                        <p:strVal val="visible"/>
                                      </p:to>
                                    </p:set>
                                    <p:anim calcmode="lin" valueType="num">
                                      <p:cBhvr additive="base">
                                        <p:cTn id="32" dur="500" fill="hold"/>
                                        <p:tgtEl>
                                          <p:spTgt spid="1729539">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729539">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6" fill="hold" nodeType="afterEffect">
                                  <p:stCondLst>
                                    <p:cond delay="0"/>
                                  </p:stCondLst>
                                  <p:childTnLst>
                                    <p:set>
                                      <p:cBhvr>
                                        <p:cTn id="36" dur="1" fill="hold">
                                          <p:stCondLst>
                                            <p:cond delay="0"/>
                                          </p:stCondLst>
                                        </p:cTn>
                                        <p:tgtEl>
                                          <p:spTgt spid="1729539">
                                            <p:txEl>
                                              <p:pRg st="6" end="6"/>
                                            </p:txEl>
                                          </p:spTgt>
                                        </p:tgtEl>
                                        <p:attrNameLst>
                                          <p:attrName>style.visibility</p:attrName>
                                        </p:attrNameLst>
                                      </p:cBhvr>
                                      <p:to>
                                        <p:strVal val="visible"/>
                                      </p:to>
                                    </p:set>
                                    <p:anim calcmode="lin" valueType="num">
                                      <p:cBhvr additive="base">
                                        <p:cTn id="37" dur="500" fill="hold"/>
                                        <p:tgtEl>
                                          <p:spTgt spid="1729539">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295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951860C2-BE88-4058-8AEB-4661F5132078}" type="slidenum">
              <a:rPr lang="en-US" altLang="zh-CN"/>
              <a:pPr/>
              <a:t>52</a:t>
            </a:fld>
            <a:endParaRPr lang="en-US" altLang="zh-CN"/>
          </a:p>
        </p:txBody>
      </p:sp>
      <p:sp>
        <p:nvSpPr>
          <p:cNvPr id="1730562" name="Rectangle 2"/>
          <p:cNvSpPr>
            <a:spLocks noGrp="1" noChangeArrowheads="1"/>
          </p:cNvSpPr>
          <p:nvPr>
            <p:ph type="title"/>
          </p:nvPr>
        </p:nvSpPr>
        <p:spPr/>
        <p:txBody>
          <a:bodyPr/>
          <a:lstStyle/>
          <a:p>
            <a:r>
              <a:rPr lang="zh-CN" altLang="en-US" sz="3600" b="0">
                <a:solidFill>
                  <a:schemeClr val="hlink"/>
                </a:solidFill>
                <a:effectLst>
                  <a:outerShdw blurRad="38100" dist="38100" dir="2700000" algn="tl">
                    <a:srgbClr val="C0C0C0"/>
                  </a:outerShdw>
                </a:effectLst>
              </a:rPr>
              <a:t>主流网络数据库产品简介</a:t>
            </a:r>
            <a:r>
              <a:rPr lang="zh-CN" altLang="en-US" sz="4400">
                <a:latin typeface="华文琥珀" pitchFamily="2" charset="-122"/>
              </a:rPr>
              <a:t/>
            </a:r>
            <a:br>
              <a:rPr lang="zh-CN" altLang="en-US" sz="4400">
                <a:latin typeface="华文琥珀" pitchFamily="2" charset="-122"/>
              </a:rPr>
            </a:br>
            <a:r>
              <a:rPr lang="en-US" altLang="zh-CN" sz="1600">
                <a:latin typeface="华文琥珀" pitchFamily="2" charset="-122"/>
              </a:rPr>
              <a:t>-- </a:t>
            </a:r>
            <a:r>
              <a:rPr lang="en-US" altLang="zh-CN" sz="1600" b="0">
                <a:effectLst>
                  <a:outerShdw blurRad="38100" dist="38100" dir="2700000" algn="tl">
                    <a:srgbClr val="C0C0C0"/>
                  </a:outerShdw>
                </a:effectLst>
                <a:latin typeface="宋体" charset="-122"/>
              </a:rPr>
              <a:t>Access</a:t>
            </a:r>
            <a:r>
              <a:rPr lang="zh-CN" altLang="en-US" sz="1600" b="0">
                <a:effectLst>
                  <a:outerShdw blurRad="38100" dist="38100" dir="2700000" algn="tl">
                    <a:srgbClr val="C0C0C0"/>
                  </a:outerShdw>
                </a:effectLst>
                <a:latin typeface="宋体" charset="-122"/>
              </a:rPr>
              <a:t>的基本操作与使用</a:t>
            </a:r>
          </a:p>
        </p:txBody>
      </p:sp>
      <p:sp>
        <p:nvSpPr>
          <p:cNvPr id="1730563" name="Rectangle 3"/>
          <p:cNvSpPr>
            <a:spLocks noGrp="1" noChangeArrowheads="1"/>
          </p:cNvSpPr>
          <p:nvPr>
            <p:ph type="body" idx="1"/>
          </p:nvPr>
        </p:nvSpPr>
        <p:spPr>
          <a:xfrm>
            <a:off x="0" y="1354138"/>
            <a:ext cx="8820471" cy="5027190"/>
          </a:xfrm>
        </p:spPr>
        <p:txBody>
          <a:bodyPr/>
          <a:lstStyle/>
          <a:p>
            <a:r>
              <a:rPr lang="zh-CN" altLang="en-US" sz="2800" b="1" dirty="0">
                <a:latin typeface="宋体" charset="-122"/>
              </a:rPr>
              <a:t>输入和修改数据</a:t>
            </a:r>
            <a:r>
              <a:rPr lang="zh-CN" altLang="en-US" sz="2800" b="1" dirty="0"/>
              <a:t> </a:t>
            </a:r>
          </a:p>
          <a:p>
            <a:pPr lvl="1"/>
            <a:r>
              <a:rPr lang="zh-CN" altLang="en-US" sz="2400" b="1" dirty="0"/>
              <a:t>准备工作：准备要输入或修改的原始数据</a:t>
            </a:r>
          </a:p>
          <a:p>
            <a:pPr lvl="1"/>
            <a:r>
              <a:rPr lang="zh-CN" altLang="en-US" sz="2400" b="1" dirty="0"/>
              <a:t>操作步骤： 打开表</a:t>
            </a:r>
            <a:r>
              <a:rPr lang="en-US" altLang="zh-CN" sz="2400" b="1" dirty="0"/>
              <a:t>/</a:t>
            </a:r>
            <a:r>
              <a:rPr lang="zh-CN" altLang="en-US" sz="2400" b="1" dirty="0"/>
              <a:t>输入或修改数据（类似于</a:t>
            </a:r>
            <a:r>
              <a:rPr lang="en-US" altLang="zh-CN" sz="2400" b="1" dirty="0"/>
              <a:t>Excel</a:t>
            </a:r>
            <a:r>
              <a:rPr lang="zh-CN" altLang="en-US" sz="2400" b="1" dirty="0"/>
              <a:t>操作）</a:t>
            </a:r>
            <a:r>
              <a:rPr lang="en-US" altLang="zh-CN" sz="2400" b="1" dirty="0"/>
              <a:t>/</a:t>
            </a:r>
            <a:r>
              <a:rPr lang="zh-CN" altLang="en-US" sz="2400" b="1" dirty="0"/>
              <a:t>关闭表</a:t>
            </a:r>
          </a:p>
          <a:p>
            <a:r>
              <a:rPr lang="zh-CN" altLang="en-US" sz="2800" b="1" dirty="0">
                <a:latin typeface="宋体" charset="-122"/>
              </a:rPr>
              <a:t>定义表间的关系</a:t>
            </a:r>
            <a:r>
              <a:rPr lang="zh-CN" altLang="en-US" sz="2800" b="1" dirty="0"/>
              <a:t> </a:t>
            </a:r>
          </a:p>
          <a:p>
            <a:pPr lvl="1"/>
            <a:r>
              <a:rPr lang="zh-CN" altLang="en-US" sz="2400" b="1" dirty="0"/>
              <a:t>准备工作：建立表索引；明确主与从的关系</a:t>
            </a:r>
            <a:r>
              <a:rPr lang="zh-CN" altLang="en-US" sz="2400" b="1" dirty="0" smtClean="0"/>
              <a:t>。</a:t>
            </a:r>
            <a:endParaRPr lang="en-US" altLang="zh-CN" sz="2400" b="1" dirty="0" smtClean="0"/>
          </a:p>
          <a:p>
            <a:pPr lvl="1"/>
            <a:r>
              <a:rPr lang="zh-CN" altLang="en-US" sz="2400" b="1" dirty="0" smtClean="0">
                <a:solidFill>
                  <a:srgbClr val="FF0000"/>
                </a:solidFill>
              </a:rPr>
              <a:t>索引分类：唯一性</a:t>
            </a:r>
            <a:r>
              <a:rPr lang="en-US" altLang="zh-CN" sz="2400" b="1" dirty="0" smtClean="0">
                <a:solidFill>
                  <a:srgbClr val="FF0000"/>
                </a:solidFill>
              </a:rPr>
              <a:t>/</a:t>
            </a:r>
            <a:r>
              <a:rPr lang="zh-CN" altLang="en-US" sz="2400" b="1" dirty="0" smtClean="0">
                <a:solidFill>
                  <a:srgbClr val="FF0000"/>
                </a:solidFill>
              </a:rPr>
              <a:t>非唯一性索引，单字段</a:t>
            </a:r>
            <a:r>
              <a:rPr lang="en-US" altLang="zh-CN" sz="2400" b="1" dirty="0" smtClean="0">
                <a:solidFill>
                  <a:srgbClr val="FF0000"/>
                </a:solidFill>
              </a:rPr>
              <a:t>/</a:t>
            </a:r>
            <a:r>
              <a:rPr lang="zh-CN" altLang="en-US" sz="2400" b="1" dirty="0" smtClean="0">
                <a:solidFill>
                  <a:srgbClr val="FF0000"/>
                </a:solidFill>
              </a:rPr>
              <a:t>多字段（复合）索引</a:t>
            </a:r>
            <a:endParaRPr lang="zh-CN" altLang="en-US" sz="2400" b="1" dirty="0">
              <a:solidFill>
                <a:srgbClr val="FF0000"/>
              </a:solidFill>
            </a:endParaRPr>
          </a:p>
          <a:p>
            <a:pPr lvl="1"/>
            <a:r>
              <a:rPr lang="zh-CN" altLang="en-US" sz="2400" b="1" dirty="0"/>
              <a:t>操作步骤：</a:t>
            </a:r>
            <a:r>
              <a:rPr lang="zh-CN" altLang="en-US" sz="2400" b="1" dirty="0">
                <a:latin typeface="宋体" charset="-122"/>
              </a:rPr>
              <a:t>单击工具栏上的</a:t>
            </a:r>
            <a:r>
              <a:rPr lang="zh-CN" altLang="en-US" sz="2400" b="1" dirty="0">
                <a:latin typeface="Arial"/>
              </a:rPr>
              <a:t>“</a:t>
            </a:r>
            <a:r>
              <a:rPr lang="zh-CN" altLang="en-US" sz="2400" b="1" dirty="0">
                <a:latin typeface="宋体" charset="-122"/>
              </a:rPr>
              <a:t>关系</a:t>
            </a:r>
            <a:r>
              <a:rPr lang="zh-CN" altLang="en-US" sz="2400" b="1" dirty="0">
                <a:latin typeface="Arial"/>
              </a:rPr>
              <a:t>”</a:t>
            </a:r>
            <a:r>
              <a:rPr lang="zh-CN" altLang="en-US" sz="2400" b="1" dirty="0">
                <a:latin typeface="宋体" charset="-122"/>
              </a:rPr>
              <a:t>按钮</a:t>
            </a:r>
            <a:r>
              <a:rPr lang="zh-CN" altLang="en-US" sz="2400" b="1" dirty="0"/>
              <a:t> </a:t>
            </a:r>
            <a:r>
              <a:rPr lang="en-US" altLang="zh-CN" sz="2400" b="1" dirty="0"/>
              <a:t>/</a:t>
            </a:r>
            <a:r>
              <a:rPr lang="zh-CN" altLang="en-US" sz="2400" b="1" dirty="0">
                <a:latin typeface="宋体" charset="-122"/>
              </a:rPr>
              <a:t>双击要作为相关表的名称</a:t>
            </a:r>
            <a:r>
              <a:rPr lang="zh-CN" altLang="en-US" sz="2400" b="1" dirty="0"/>
              <a:t> </a:t>
            </a:r>
            <a:r>
              <a:rPr lang="en-US" altLang="zh-CN" sz="2400" b="1" dirty="0"/>
              <a:t>/</a:t>
            </a:r>
            <a:r>
              <a:rPr lang="zh-CN" altLang="en-US" sz="2400" b="1" dirty="0">
                <a:latin typeface="宋体" charset="-122"/>
              </a:rPr>
              <a:t>建立两表之间的关系</a:t>
            </a:r>
            <a:r>
              <a:rPr lang="zh-CN" altLang="en-US" sz="2400" b="1" dirty="0"/>
              <a:t> </a:t>
            </a:r>
            <a:r>
              <a:rPr lang="en-US" altLang="zh-CN" sz="2400" b="1" dirty="0"/>
              <a:t>/</a:t>
            </a:r>
            <a:r>
              <a:rPr lang="zh-CN" altLang="en-US" sz="2400" b="1" dirty="0"/>
              <a:t>确定联接属性</a:t>
            </a:r>
            <a:endParaRPr lang="zh-CN" altLang="en-US" sz="2000" b="1" dirty="0"/>
          </a:p>
        </p:txBody>
      </p:sp>
    </p:spTree>
    <p:extLst>
      <p:ext uri="{BB962C8B-B14F-4D97-AF65-F5344CB8AC3E}">
        <p14:creationId xmlns:p14="http://schemas.microsoft.com/office/powerpoint/2010/main" val="171464838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1730563">
                                            <p:txEl>
                                              <p:pRg st="0" end="0"/>
                                            </p:txEl>
                                          </p:spTgt>
                                        </p:tgtEl>
                                        <p:attrNameLst>
                                          <p:attrName>style.visibility</p:attrName>
                                        </p:attrNameLst>
                                      </p:cBhvr>
                                      <p:to>
                                        <p:strVal val="visible"/>
                                      </p:to>
                                    </p:set>
                                    <p:animEffect transition="in" filter="barn(inHorizontal)">
                                      <p:cBhvr>
                                        <p:cTn id="7" dur="500"/>
                                        <p:tgtEl>
                                          <p:spTgt spid="1730563">
                                            <p:txEl>
                                              <p:pRg st="0" end="0"/>
                                            </p:txEl>
                                          </p:spTgt>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1730563">
                                            <p:txEl>
                                              <p:pRg st="1" end="1"/>
                                            </p:txEl>
                                          </p:spTgt>
                                        </p:tgtEl>
                                        <p:attrNameLst>
                                          <p:attrName>style.visibility</p:attrName>
                                        </p:attrNameLst>
                                      </p:cBhvr>
                                      <p:to>
                                        <p:strVal val="visible"/>
                                      </p:to>
                                    </p:set>
                                    <p:animEffect transition="in" filter="barn(inHorizontal)">
                                      <p:cBhvr>
                                        <p:cTn id="11" dur="500"/>
                                        <p:tgtEl>
                                          <p:spTgt spid="1730563">
                                            <p:txEl>
                                              <p:pRg st="1" end="1"/>
                                            </p:txEl>
                                          </p:spTgt>
                                        </p:tgtEl>
                                      </p:cBhvr>
                                    </p:animEffect>
                                  </p:childTnLst>
                                </p:cTn>
                              </p:par>
                            </p:childTnLst>
                          </p:cTn>
                        </p:par>
                        <p:par>
                          <p:cTn id="12" fill="hold" nodeType="afterGroup">
                            <p:stCondLst>
                              <p:cond delay="1000"/>
                            </p:stCondLst>
                            <p:childTnLst>
                              <p:par>
                                <p:cTn id="13" presetID="16" presetClass="entr" presetSubtype="26" fill="hold" nodeType="afterEffect">
                                  <p:stCondLst>
                                    <p:cond delay="0"/>
                                  </p:stCondLst>
                                  <p:childTnLst>
                                    <p:set>
                                      <p:cBhvr>
                                        <p:cTn id="14" dur="1" fill="hold">
                                          <p:stCondLst>
                                            <p:cond delay="0"/>
                                          </p:stCondLst>
                                        </p:cTn>
                                        <p:tgtEl>
                                          <p:spTgt spid="1730563">
                                            <p:txEl>
                                              <p:pRg st="2" end="2"/>
                                            </p:txEl>
                                          </p:spTgt>
                                        </p:tgtEl>
                                        <p:attrNameLst>
                                          <p:attrName>style.visibility</p:attrName>
                                        </p:attrNameLst>
                                      </p:cBhvr>
                                      <p:to>
                                        <p:strVal val="visible"/>
                                      </p:to>
                                    </p:set>
                                    <p:animEffect transition="in" filter="barn(inHorizontal)">
                                      <p:cBhvr>
                                        <p:cTn id="15" dur="500"/>
                                        <p:tgtEl>
                                          <p:spTgt spid="1730563">
                                            <p:txEl>
                                              <p:pRg st="2" end="2"/>
                                            </p:txEl>
                                          </p:spTgt>
                                        </p:tgtEl>
                                      </p:cBhvr>
                                    </p:animEffect>
                                  </p:childTnLst>
                                </p:cTn>
                              </p:par>
                            </p:childTnLst>
                          </p:cTn>
                        </p:par>
                        <p:par>
                          <p:cTn id="16" fill="hold" nodeType="afterGroup">
                            <p:stCondLst>
                              <p:cond delay="1500"/>
                            </p:stCondLst>
                            <p:childTnLst>
                              <p:par>
                                <p:cTn id="17" presetID="16" presetClass="entr" presetSubtype="26" fill="hold" nodeType="afterEffect">
                                  <p:stCondLst>
                                    <p:cond delay="0"/>
                                  </p:stCondLst>
                                  <p:childTnLst>
                                    <p:set>
                                      <p:cBhvr>
                                        <p:cTn id="18" dur="1" fill="hold">
                                          <p:stCondLst>
                                            <p:cond delay="0"/>
                                          </p:stCondLst>
                                        </p:cTn>
                                        <p:tgtEl>
                                          <p:spTgt spid="1730563">
                                            <p:txEl>
                                              <p:pRg st="3" end="3"/>
                                            </p:txEl>
                                          </p:spTgt>
                                        </p:tgtEl>
                                        <p:attrNameLst>
                                          <p:attrName>style.visibility</p:attrName>
                                        </p:attrNameLst>
                                      </p:cBhvr>
                                      <p:to>
                                        <p:strVal val="visible"/>
                                      </p:to>
                                    </p:set>
                                    <p:animEffect transition="in" filter="barn(inHorizontal)">
                                      <p:cBhvr>
                                        <p:cTn id="19" dur="500"/>
                                        <p:tgtEl>
                                          <p:spTgt spid="1730563">
                                            <p:txEl>
                                              <p:pRg st="3" end="3"/>
                                            </p:txEl>
                                          </p:spTgt>
                                        </p:tgtEl>
                                      </p:cBhvr>
                                    </p:animEffect>
                                  </p:childTnLst>
                                </p:cTn>
                              </p:par>
                            </p:childTnLst>
                          </p:cTn>
                        </p:par>
                        <p:par>
                          <p:cTn id="20" fill="hold" nodeType="afterGroup">
                            <p:stCondLst>
                              <p:cond delay="2000"/>
                            </p:stCondLst>
                            <p:childTnLst>
                              <p:par>
                                <p:cTn id="21" presetID="16" presetClass="entr" presetSubtype="26" fill="hold" nodeType="afterEffect">
                                  <p:stCondLst>
                                    <p:cond delay="0"/>
                                  </p:stCondLst>
                                  <p:childTnLst>
                                    <p:set>
                                      <p:cBhvr>
                                        <p:cTn id="22" dur="1" fill="hold">
                                          <p:stCondLst>
                                            <p:cond delay="0"/>
                                          </p:stCondLst>
                                        </p:cTn>
                                        <p:tgtEl>
                                          <p:spTgt spid="1730563">
                                            <p:txEl>
                                              <p:pRg st="4" end="4"/>
                                            </p:txEl>
                                          </p:spTgt>
                                        </p:tgtEl>
                                        <p:attrNameLst>
                                          <p:attrName>style.visibility</p:attrName>
                                        </p:attrNameLst>
                                      </p:cBhvr>
                                      <p:to>
                                        <p:strVal val="visible"/>
                                      </p:to>
                                    </p:set>
                                    <p:animEffect transition="in" filter="barn(inHorizontal)">
                                      <p:cBhvr>
                                        <p:cTn id="23" dur="500"/>
                                        <p:tgtEl>
                                          <p:spTgt spid="1730563">
                                            <p:txEl>
                                              <p:pRg st="4" end="4"/>
                                            </p:txEl>
                                          </p:spTgt>
                                        </p:tgtEl>
                                      </p:cBhvr>
                                    </p:animEffect>
                                  </p:childTnLst>
                                </p:cTn>
                              </p:par>
                            </p:childTnLst>
                          </p:cTn>
                        </p:par>
                        <p:par>
                          <p:cTn id="24" fill="hold">
                            <p:stCondLst>
                              <p:cond delay="2500"/>
                            </p:stCondLst>
                            <p:childTnLst>
                              <p:par>
                                <p:cTn id="25" presetID="16" presetClass="entr" presetSubtype="26" fill="hold" nodeType="afterEffect">
                                  <p:stCondLst>
                                    <p:cond delay="0"/>
                                  </p:stCondLst>
                                  <p:childTnLst>
                                    <p:set>
                                      <p:cBhvr>
                                        <p:cTn id="26" dur="1" fill="hold">
                                          <p:stCondLst>
                                            <p:cond delay="0"/>
                                          </p:stCondLst>
                                        </p:cTn>
                                        <p:tgtEl>
                                          <p:spTgt spid="1730563">
                                            <p:txEl>
                                              <p:pRg st="5" end="5"/>
                                            </p:txEl>
                                          </p:spTgt>
                                        </p:tgtEl>
                                        <p:attrNameLst>
                                          <p:attrName>style.visibility</p:attrName>
                                        </p:attrNameLst>
                                      </p:cBhvr>
                                      <p:to>
                                        <p:strVal val="visible"/>
                                      </p:to>
                                    </p:set>
                                    <p:animEffect transition="in" filter="barn(inHorizontal)">
                                      <p:cBhvr>
                                        <p:cTn id="27" dur="500"/>
                                        <p:tgtEl>
                                          <p:spTgt spid="1730563">
                                            <p:txEl>
                                              <p:pRg st="5" end="5"/>
                                            </p:txEl>
                                          </p:spTgt>
                                        </p:tgtEl>
                                      </p:cBhvr>
                                    </p:animEffect>
                                  </p:childTnLst>
                                </p:cTn>
                              </p:par>
                            </p:childTnLst>
                          </p:cTn>
                        </p:par>
                        <p:par>
                          <p:cTn id="28" fill="hold" nodeType="afterGroup">
                            <p:stCondLst>
                              <p:cond delay="3000"/>
                            </p:stCondLst>
                            <p:childTnLst>
                              <p:par>
                                <p:cTn id="29" presetID="16" presetClass="entr" presetSubtype="26" fill="hold" nodeType="afterEffect">
                                  <p:stCondLst>
                                    <p:cond delay="0"/>
                                  </p:stCondLst>
                                  <p:childTnLst>
                                    <p:set>
                                      <p:cBhvr>
                                        <p:cTn id="30" dur="1" fill="hold">
                                          <p:stCondLst>
                                            <p:cond delay="0"/>
                                          </p:stCondLst>
                                        </p:cTn>
                                        <p:tgtEl>
                                          <p:spTgt spid="1730563">
                                            <p:txEl>
                                              <p:pRg st="6" end="6"/>
                                            </p:txEl>
                                          </p:spTgt>
                                        </p:tgtEl>
                                        <p:attrNameLst>
                                          <p:attrName>style.visibility</p:attrName>
                                        </p:attrNameLst>
                                      </p:cBhvr>
                                      <p:to>
                                        <p:strVal val="visible"/>
                                      </p:to>
                                    </p:set>
                                    <p:animEffect transition="in" filter="barn(inHorizontal)">
                                      <p:cBhvr>
                                        <p:cTn id="31" dur="500"/>
                                        <p:tgtEl>
                                          <p:spTgt spid="1730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04B91CA4-CB6F-4FB1-A49F-E103D4A272E7}" type="slidenum">
              <a:rPr lang="en-US" altLang="zh-CN"/>
              <a:pPr/>
              <a:t>53</a:t>
            </a:fld>
            <a:endParaRPr lang="en-US" altLang="zh-CN"/>
          </a:p>
        </p:txBody>
      </p:sp>
      <p:sp>
        <p:nvSpPr>
          <p:cNvPr id="1732610" name="Rectangle 2"/>
          <p:cNvSpPr>
            <a:spLocks noGrp="1" noChangeArrowheads="1"/>
          </p:cNvSpPr>
          <p:nvPr>
            <p:ph type="title"/>
          </p:nvPr>
        </p:nvSpPr>
        <p:spPr/>
        <p:txBody>
          <a:bodyPr/>
          <a:lstStyle/>
          <a:p>
            <a:r>
              <a:rPr lang="zh-CN" altLang="en-US" sz="3600" b="0">
                <a:solidFill>
                  <a:schemeClr val="hlink"/>
                </a:solidFill>
                <a:effectLst>
                  <a:outerShdw blurRad="38100" dist="38100" dir="2700000" algn="tl">
                    <a:srgbClr val="C0C0C0"/>
                  </a:outerShdw>
                </a:effectLst>
              </a:rPr>
              <a:t>主流网络数据库产品简介</a:t>
            </a:r>
            <a:r>
              <a:rPr lang="zh-CN" altLang="en-US" sz="4400">
                <a:latin typeface="华文琥珀" pitchFamily="2" charset="-122"/>
              </a:rPr>
              <a:t/>
            </a:r>
            <a:br>
              <a:rPr lang="zh-CN" altLang="en-US" sz="4400">
                <a:latin typeface="华文琥珀" pitchFamily="2" charset="-122"/>
              </a:rPr>
            </a:br>
            <a:r>
              <a:rPr lang="en-US" altLang="zh-CN" sz="1600">
                <a:latin typeface="华文琥珀" pitchFamily="2" charset="-122"/>
              </a:rPr>
              <a:t>-- </a:t>
            </a:r>
            <a:r>
              <a:rPr lang="en-US" altLang="zh-CN" sz="1600" b="0">
                <a:effectLst>
                  <a:outerShdw blurRad="38100" dist="38100" dir="2700000" algn="tl">
                    <a:srgbClr val="C0C0C0"/>
                  </a:outerShdw>
                </a:effectLst>
                <a:latin typeface="宋体" charset="-122"/>
              </a:rPr>
              <a:t>Access</a:t>
            </a:r>
            <a:r>
              <a:rPr lang="zh-CN" altLang="en-US" sz="1600" b="0">
                <a:effectLst>
                  <a:outerShdw blurRad="38100" dist="38100" dir="2700000" algn="tl">
                    <a:srgbClr val="C0C0C0"/>
                  </a:outerShdw>
                </a:effectLst>
                <a:latin typeface="宋体" charset="-122"/>
              </a:rPr>
              <a:t>的基本操作与使用</a:t>
            </a:r>
          </a:p>
        </p:txBody>
      </p:sp>
      <p:sp>
        <p:nvSpPr>
          <p:cNvPr id="1732611" name="Rectangle 3"/>
          <p:cNvSpPr>
            <a:spLocks noGrp="1" noChangeArrowheads="1"/>
          </p:cNvSpPr>
          <p:nvPr>
            <p:ph type="body" idx="1"/>
          </p:nvPr>
        </p:nvSpPr>
        <p:spPr>
          <a:xfrm>
            <a:off x="179388" y="1196975"/>
            <a:ext cx="8640762" cy="4679950"/>
          </a:xfrm>
        </p:spPr>
        <p:txBody>
          <a:bodyPr/>
          <a:lstStyle/>
          <a:p>
            <a:pPr>
              <a:lnSpc>
                <a:spcPct val="90000"/>
              </a:lnSpc>
            </a:pPr>
            <a:r>
              <a:rPr lang="zh-CN" altLang="en-US" sz="2600" b="1">
                <a:latin typeface="宋体" charset="-122"/>
              </a:rPr>
              <a:t>建立了数据库和表以后，接下来的任务是应用数据库。</a:t>
            </a:r>
          </a:p>
          <a:p>
            <a:pPr>
              <a:lnSpc>
                <a:spcPct val="90000"/>
              </a:lnSpc>
            </a:pPr>
            <a:r>
              <a:rPr lang="zh-CN" altLang="en-US" sz="2600" b="1">
                <a:latin typeface="宋体" charset="-122"/>
              </a:rPr>
              <a:t>数据库应用有三大常见事务：</a:t>
            </a:r>
          </a:p>
          <a:p>
            <a:pPr lvl="1">
              <a:lnSpc>
                <a:spcPct val="90000"/>
              </a:lnSpc>
            </a:pPr>
            <a:r>
              <a:rPr lang="zh-CN" altLang="en-US" sz="2200" b="1">
                <a:latin typeface="宋体" charset="-122"/>
              </a:rPr>
              <a:t>数据录入</a:t>
            </a:r>
          </a:p>
          <a:p>
            <a:pPr lvl="1">
              <a:lnSpc>
                <a:spcPct val="90000"/>
              </a:lnSpc>
            </a:pPr>
            <a:r>
              <a:rPr lang="zh-CN" altLang="en-US" sz="2200" b="1">
                <a:latin typeface="宋体" charset="-122"/>
              </a:rPr>
              <a:t>检索数据</a:t>
            </a:r>
          </a:p>
          <a:p>
            <a:pPr lvl="1">
              <a:lnSpc>
                <a:spcPct val="90000"/>
              </a:lnSpc>
            </a:pPr>
            <a:r>
              <a:rPr lang="zh-CN" altLang="en-US" sz="2200" b="1">
                <a:latin typeface="宋体" charset="-122"/>
              </a:rPr>
              <a:t>输出数据</a:t>
            </a:r>
          </a:p>
          <a:p>
            <a:pPr>
              <a:lnSpc>
                <a:spcPct val="90000"/>
              </a:lnSpc>
            </a:pPr>
            <a:r>
              <a:rPr lang="zh-CN" altLang="en-US" sz="2600" b="1">
                <a:latin typeface="宋体" charset="-122"/>
              </a:rPr>
              <a:t>为实现这些应用功能，</a:t>
            </a:r>
            <a:r>
              <a:rPr lang="en-US" altLang="zh-CN" sz="2600" b="1"/>
              <a:t>Access</a:t>
            </a:r>
            <a:r>
              <a:rPr lang="zh-CN" altLang="en-US" sz="2600" b="1">
                <a:latin typeface="宋体" charset="-122"/>
              </a:rPr>
              <a:t>提供了窗体、查询、报表、宏等对象。</a:t>
            </a:r>
          </a:p>
          <a:p>
            <a:pPr lvl="1">
              <a:lnSpc>
                <a:spcPct val="90000"/>
              </a:lnSpc>
            </a:pPr>
            <a:r>
              <a:rPr lang="zh-CN" altLang="en-US" sz="2200" b="1">
                <a:latin typeface="宋体" charset="-122"/>
              </a:rPr>
              <a:t>用窗体对象作为数据库和用户的交互界面，如通过窗体向数据库中录入数据；</a:t>
            </a:r>
          </a:p>
          <a:p>
            <a:pPr lvl="1">
              <a:lnSpc>
                <a:spcPct val="90000"/>
              </a:lnSpc>
            </a:pPr>
            <a:r>
              <a:rPr lang="zh-CN" altLang="en-US" sz="2200" b="1">
                <a:latin typeface="宋体" charset="-122"/>
              </a:rPr>
              <a:t>用查询对象实现数据检索；</a:t>
            </a:r>
          </a:p>
          <a:p>
            <a:pPr lvl="1">
              <a:lnSpc>
                <a:spcPct val="90000"/>
              </a:lnSpc>
            </a:pPr>
            <a:r>
              <a:rPr lang="zh-CN" altLang="en-US" sz="2200" b="1">
                <a:latin typeface="宋体" charset="-122"/>
              </a:rPr>
              <a:t>用报表对象实现打印输出；</a:t>
            </a:r>
          </a:p>
          <a:p>
            <a:pPr lvl="1">
              <a:lnSpc>
                <a:spcPct val="90000"/>
              </a:lnSpc>
            </a:pPr>
            <a:r>
              <a:rPr lang="zh-CN" altLang="en-US" sz="2200" b="1">
                <a:latin typeface="宋体" charset="-122"/>
              </a:rPr>
              <a:t>用宏对象来实现操作自动化。</a:t>
            </a:r>
            <a:r>
              <a:rPr lang="zh-CN" altLang="en-US"/>
              <a:t> </a:t>
            </a:r>
          </a:p>
        </p:txBody>
      </p:sp>
    </p:spTree>
    <p:extLst>
      <p:ext uri="{BB962C8B-B14F-4D97-AF65-F5344CB8AC3E}">
        <p14:creationId xmlns:p14="http://schemas.microsoft.com/office/powerpoint/2010/main" val="2353834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1732611">
                                            <p:txEl>
                                              <p:pRg st="0" end="0"/>
                                            </p:txEl>
                                          </p:spTgt>
                                        </p:tgtEl>
                                        <p:attrNameLst>
                                          <p:attrName>style.visibility</p:attrName>
                                        </p:attrNameLst>
                                      </p:cBhvr>
                                      <p:to>
                                        <p:strVal val="visible"/>
                                      </p:to>
                                    </p:set>
                                    <p:animEffect transition="in" filter="barn(outVertical)">
                                      <p:cBhvr>
                                        <p:cTn id="7" dur="500"/>
                                        <p:tgtEl>
                                          <p:spTgt spid="1732611">
                                            <p:txEl>
                                              <p:pRg st="0" end="0"/>
                                            </p:txEl>
                                          </p:spTgt>
                                        </p:tgtEl>
                                      </p:cBhvr>
                                    </p:animEffect>
                                  </p:childTnLst>
                                </p:cTn>
                              </p:par>
                            </p:childTnLst>
                          </p:cTn>
                        </p:par>
                        <p:par>
                          <p:cTn id="8" fill="hold" nodeType="afterGroup">
                            <p:stCondLst>
                              <p:cond delay="500"/>
                            </p:stCondLst>
                            <p:childTnLst>
                              <p:par>
                                <p:cTn id="9" presetID="16" presetClass="entr" presetSubtype="37" fill="hold" nodeType="afterEffect">
                                  <p:stCondLst>
                                    <p:cond delay="0"/>
                                  </p:stCondLst>
                                  <p:childTnLst>
                                    <p:set>
                                      <p:cBhvr>
                                        <p:cTn id="10" dur="1" fill="hold">
                                          <p:stCondLst>
                                            <p:cond delay="0"/>
                                          </p:stCondLst>
                                        </p:cTn>
                                        <p:tgtEl>
                                          <p:spTgt spid="1732611">
                                            <p:txEl>
                                              <p:pRg st="1" end="1"/>
                                            </p:txEl>
                                          </p:spTgt>
                                        </p:tgtEl>
                                        <p:attrNameLst>
                                          <p:attrName>style.visibility</p:attrName>
                                        </p:attrNameLst>
                                      </p:cBhvr>
                                      <p:to>
                                        <p:strVal val="visible"/>
                                      </p:to>
                                    </p:set>
                                    <p:animEffect transition="in" filter="barn(outVertical)">
                                      <p:cBhvr>
                                        <p:cTn id="11" dur="500"/>
                                        <p:tgtEl>
                                          <p:spTgt spid="1732611">
                                            <p:txEl>
                                              <p:pRg st="1" end="1"/>
                                            </p:txEl>
                                          </p:spTgt>
                                        </p:tgtEl>
                                      </p:cBhvr>
                                    </p:animEffect>
                                  </p:childTnLst>
                                </p:cTn>
                              </p:par>
                            </p:childTnLst>
                          </p:cTn>
                        </p:par>
                        <p:par>
                          <p:cTn id="12" fill="hold" nodeType="afterGroup">
                            <p:stCondLst>
                              <p:cond delay="1000"/>
                            </p:stCondLst>
                            <p:childTnLst>
                              <p:par>
                                <p:cTn id="13" presetID="16" presetClass="entr" presetSubtype="37" fill="hold" nodeType="afterEffect">
                                  <p:stCondLst>
                                    <p:cond delay="0"/>
                                  </p:stCondLst>
                                  <p:childTnLst>
                                    <p:set>
                                      <p:cBhvr>
                                        <p:cTn id="14" dur="1" fill="hold">
                                          <p:stCondLst>
                                            <p:cond delay="0"/>
                                          </p:stCondLst>
                                        </p:cTn>
                                        <p:tgtEl>
                                          <p:spTgt spid="1732611">
                                            <p:txEl>
                                              <p:pRg st="2" end="2"/>
                                            </p:txEl>
                                          </p:spTgt>
                                        </p:tgtEl>
                                        <p:attrNameLst>
                                          <p:attrName>style.visibility</p:attrName>
                                        </p:attrNameLst>
                                      </p:cBhvr>
                                      <p:to>
                                        <p:strVal val="visible"/>
                                      </p:to>
                                    </p:set>
                                    <p:animEffect transition="in" filter="barn(outVertical)">
                                      <p:cBhvr>
                                        <p:cTn id="15" dur="500"/>
                                        <p:tgtEl>
                                          <p:spTgt spid="1732611">
                                            <p:txEl>
                                              <p:pRg st="2" end="2"/>
                                            </p:txEl>
                                          </p:spTgt>
                                        </p:tgtEl>
                                      </p:cBhvr>
                                    </p:animEffect>
                                  </p:childTnLst>
                                </p:cTn>
                              </p:par>
                            </p:childTnLst>
                          </p:cTn>
                        </p:par>
                        <p:par>
                          <p:cTn id="16" fill="hold" nodeType="afterGroup">
                            <p:stCondLst>
                              <p:cond delay="1500"/>
                            </p:stCondLst>
                            <p:childTnLst>
                              <p:par>
                                <p:cTn id="17" presetID="16" presetClass="entr" presetSubtype="37" fill="hold" nodeType="afterEffect">
                                  <p:stCondLst>
                                    <p:cond delay="0"/>
                                  </p:stCondLst>
                                  <p:childTnLst>
                                    <p:set>
                                      <p:cBhvr>
                                        <p:cTn id="18" dur="1" fill="hold">
                                          <p:stCondLst>
                                            <p:cond delay="0"/>
                                          </p:stCondLst>
                                        </p:cTn>
                                        <p:tgtEl>
                                          <p:spTgt spid="1732611">
                                            <p:txEl>
                                              <p:pRg st="3" end="3"/>
                                            </p:txEl>
                                          </p:spTgt>
                                        </p:tgtEl>
                                        <p:attrNameLst>
                                          <p:attrName>style.visibility</p:attrName>
                                        </p:attrNameLst>
                                      </p:cBhvr>
                                      <p:to>
                                        <p:strVal val="visible"/>
                                      </p:to>
                                    </p:set>
                                    <p:animEffect transition="in" filter="barn(outVertical)">
                                      <p:cBhvr>
                                        <p:cTn id="19" dur="500"/>
                                        <p:tgtEl>
                                          <p:spTgt spid="1732611">
                                            <p:txEl>
                                              <p:pRg st="3" end="3"/>
                                            </p:txEl>
                                          </p:spTgt>
                                        </p:tgtEl>
                                      </p:cBhvr>
                                    </p:animEffect>
                                  </p:childTnLst>
                                </p:cTn>
                              </p:par>
                            </p:childTnLst>
                          </p:cTn>
                        </p:par>
                        <p:par>
                          <p:cTn id="20" fill="hold" nodeType="afterGroup">
                            <p:stCondLst>
                              <p:cond delay="2000"/>
                            </p:stCondLst>
                            <p:childTnLst>
                              <p:par>
                                <p:cTn id="21" presetID="16" presetClass="entr" presetSubtype="37" fill="hold" nodeType="afterEffect">
                                  <p:stCondLst>
                                    <p:cond delay="0"/>
                                  </p:stCondLst>
                                  <p:childTnLst>
                                    <p:set>
                                      <p:cBhvr>
                                        <p:cTn id="22" dur="1" fill="hold">
                                          <p:stCondLst>
                                            <p:cond delay="0"/>
                                          </p:stCondLst>
                                        </p:cTn>
                                        <p:tgtEl>
                                          <p:spTgt spid="1732611">
                                            <p:txEl>
                                              <p:pRg st="4" end="4"/>
                                            </p:txEl>
                                          </p:spTgt>
                                        </p:tgtEl>
                                        <p:attrNameLst>
                                          <p:attrName>style.visibility</p:attrName>
                                        </p:attrNameLst>
                                      </p:cBhvr>
                                      <p:to>
                                        <p:strVal val="visible"/>
                                      </p:to>
                                    </p:set>
                                    <p:animEffect transition="in" filter="barn(outVertical)">
                                      <p:cBhvr>
                                        <p:cTn id="23" dur="500"/>
                                        <p:tgtEl>
                                          <p:spTgt spid="1732611">
                                            <p:txEl>
                                              <p:pRg st="4" end="4"/>
                                            </p:txEl>
                                          </p:spTgt>
                                        </p:tgtEl>
                                      </p:cBhvr>
                                    </p:animEffect>
                                  </p:childTnLst>
                                </p:cTn>
                              </p:par>
                            </p:childTnLst>
                          </p:cTn>
                        </p:par>
                        <p:par>
                          <p:cTn id="24" fill="hold" nodeType="afterGroup">
                            <p:stCondLst>
                              <p:cond delay="2500"/>
                            </p:stCondLst>
                            <p:childTnLst>
                              <p:par>
                                <p:cTn id="25" presetID="16" presetClass="entr" presetSubtype="37" fill="hold" nodeType="afterEffect">
                                  <p:stCondLst>
                                    <p:cond delay="0"/>
                                  </p:stCondLst>
                                  <p:childTnLst>
                                    <p:set>
                                      <p:cBhvr>
                                        <p:cTn id="26" dur="1" fill="hold">
                                          <p:stCondLst>
                                            <p:cond delay="0"/>
                                          </p:stCondLst>
                                        </p:cTn>
                                        <p:tgtEl>
                                          <p:spTgt spid="1732611">
                                            <p:txEl>
                                              <p:pRg st="5" end="5"/>
                                            </p:txEl>
                                          </p:spTgt>
                                        </p:tgtEl>
                                        <p:attrNameLst>
                                          <p:attrName>style.visibility</p:attrName>
                                        </p:attrNameLst>
                                      </p:cBhvr>
                                      <p:to>
                                        <p:strVal val="visible"/>
                                      </p:to>
                                    </p:set>
                                    <p:animEffect transition="in" filter="barn(outVertical)">
                                      <p:cBhvr>
                                        <p:cTn id="27" dur="500"/>
                                        <p:tgtEl>
                                          <p:spTgt spid="1732611">
                                            <p:txEl>
                                              <p:pRg st="5" end="5"/>
                                            </p:txEl>
                                          </p:spTgt>
                                        </p:tgtEl>
                                      </p:cBhvr>
                                    </p:animEffect>
                                  </p:childTnLst>
                                </p:cTn>
                              </p:par>
                            </p:childTnLst>
                          </p:cTn>
                        </p:par>
                        <p:par>
                          <p:cTn id="28" fill="hold" nodeType="afterGroup">
                            <p:stCondLst>
                              <p:cond delay="3000"/>
                            </p:stCondLst>
                            <p:childTnLst>
                              <p:par>
                                <p:cTn id="29" presetID="16" presetClass="entr" presetSubtype="37" fill="hold" nodeType="afterEffect">
                                  <p:stCondLst>
                                    <p:cond delay="0"/>
                                  </p:stCondLst>
                                  <p:childTnLst>
                                    <p:set>
                                      <p:cBhvr>
                                        <p:cTn id="30" dur="1" fill="hold">
                                          <p:stCondLst>
                                            <p:cond delay="0"/>
                                          </p:stCondLst>
                                        </p:cTn>
                                        <p:tgtEl>
                                          <p:spTgt spid="1732611">
                                            <p:txEl>
                                              <p:pRg st="6" end="6"/>
                                            </p:txEl>
                                          </p:spTgt>
                                        </p:tgtEl>
                                        <p:attrNameLst>
                                          <p:attrName>style.visibility</p:attrName>
                                        </p:attrNameLst>
                                      </p:cBhvr>
                                      <p:to>
                                        <p:strVal val="visible"/>
                                      </p:to>
                                    </p:set>
                                    <p:animEffect transition="in" filter="barn(outVertical)">
                                      <p:cBhvr>
                                        <p:cTn id="31" dur="500"/>
                                        <p:tgtEl>
                                          <p:spTgt spid="1732611">
                                            <p:txEl>
                                              <p:pRg st="6" end="6"/>
                                            </p:txEl>
                                          </p:spTgt>
                                        </p:tgtEl>
                                      </p:cBhvr>
                                    </p:animEffect>
                                  </p:childTnLst>
                                </p:cTn>
                              </p:par>
                            </p:childTnLst>
                          </p:cTn>
                        </p:par>
                        <p:par>
                          <p:cTn id="32" fill="hold" nodeType="afterGroup">
                            <p:stCondLst>
                              <p:cond delay="3500"/>
                            </p:stCondLst>
                            <p:childTnLst>
                              <p:par>
                                <p:cTn id="33" presetID="16" presetClass="entr" presetSubtype="37" fill="hold" nodeType="afterEffect">
                                  <p:stCondLst>
                                    <p:cond delay="0"/>
                                  </p:stCondLst>
                                  <p:childTnLst>
                                    <p:set>
                                      <p:cBhvr>
                                        <p:cTn id="34" dur="1" fill="hold">
                                          <p:stCondLst>
                                            <p:cond delay="0"/>
                                          </p:stCondLst>
                                        </p:cTn>
                                        <p:tgtEl>
                                          <p:spTgt spid="1732611">
                                            <p:txEl>
                                              <p:pRg st="7" end="7"/>
                                            </p:txEl>
                                          </p:spTgt>
                                        </p:tgtEl>
                                        <p:attrNameLst>
                                          <p:attrName>style.visibility</p:attrName>
                                        </p:attrNameLst>
                                      </p:cBhvr>
                                      <p:to>
                                        <p:strVal val="visible"/>
                                      </p:to>
                                    </p:set>
                                    <p:animEffect transition="in" filter="barn(outVertical)">
                                      <p:cBhvr>
                                        <p:cTn id="35" dur="500"/>
                                        <p:tgtEl>
                                          <p:spTgt spid="1732611">
                                            <p:txEl>
                                              <p:pRg st="7" end="7"/>
                                            </p:txEl>
                                          </p:spTgt>
                                        </p:tgtEl>
                                      </p:cBhvr>
                                    </p:animEffect>
                                  </p:childTnLst>
                                </p:cTn>
                              </p:par>
                            </p:childTnLst>
                          </p:cTn>
                        </p:par>
                        <p:par>
                          <p:cTn id="36" fill="hold" nodeType="afterGroup">
                            <p:stCondLst>
                              <p:cond delay="4000"/>
                            </p:stCondLst>
                            <p:childTnLst>
                              <p:par>
                                <p:cTn id="37" presetID="16" presetClass="entr" presetSubtype="37" fill="hold" nodeType="afterEffect">
                                  <p:stCondLst>
                                    <p:cond delay="0"/>
                                  </p:stCondLst>
                                  <p:childTnLst>
                                    <p:set>
                                      <p:cBhvr>
                                        <p:cTn id="38" dur="1" fill="hold">
                                          <p:stCondLst>
                                            <p:cond delay="0"/>
                                          </p:stCondLst>
                                        </p:cTn>
                                        <p:tgtEl>
                                          <p:spTgt spid="1732611">
                                            <p:txEl>
                                              <p:pRg st="8" end="8"/>
                                            </p:txEl>
                                          </p:spTgt>
                                        </p:tgtEl>
                                        <p:attrNameLst>
                                          <p:attrName>style.visibility</p:attrName>
                                        </p:attrNameLst>
                                      </p:cBhvr>
                                      <p:to>
                                        <p:strVal val="visible"/>
                                      </p:to>
                                    </p:set>
                                    <p:animEffect transition="in" filter="barn(outVertical)">
                                      <p:cBhvr>
                                        <p:cTn id="39" dur="500"/>
                                        <p:tgtEl>
                                          <p:spTgt spid="1732611">
                                            <p:txEl>
                                              <p:pRg st="8" end="8"/>
                                            </p:txEl>
                                          </p:spTgt>
                                        </p:tgtEl>
                                      </p:cBhvr>
                                    </p:animEffect>
                                  </p:childTnLst>
                                </p:cTn>
                              </p:par>
                            </p:childTnLst>
                          </p:cTn>
                        </p:par>
                        <p:par>
                          <p:cTn id="40" fill="hold" nodeType="afterGroup">
                            <p:stCondLst>
                              <p:cond delay="4500"/>
                            </p:stCondLst>
                            <p:childTnLst>
                              <p:par>
                                <p:cTn id="41" presetID="16" presetClass="entr" presetSubtype="37" fill="hold" nodeType="afterEffect">
                                  <p:stCondLst>
                                    <p:cond delay="0"/>
                                  </p:stCondLst>
                                  <p:childTnLst>
                                    <p:set>
                                      <p:cBhvr>
                                        <p:cTn id="42" dur="1" fill="hold">
                                          <p:stCondLst>
                                            <p:cond delay="0"/>
                                          </p:stCondLst>
                                        </p:cTn>
                                        <p:tgtEl>
                                          <p:spTgt spid="1732611">
                                            <p:txEl>
                                              <p:pRg st="9" end="9"/>
                                            </p:txEl>
                                          </p:spTgt>
                                        </p:tgtEl>
                                        <p:attrNameLst>
                                          <p:attrName>style.visibility</p:attrName>
                                        </p:attrNameLst>
                                      </p:cBhvr>
                                      <p:to>
                                        <p:strVal val="visible"/>
                                      </p:to>
                                    </p:set>
                                    <p:animEffect transition="in" filter="barn(outVertical)">
                                      <p:cBhvr>
                                        <p:cTn id="43" dur="500"/>
                                        <p:tgtEl>
                                          <p:spTgt spid="17326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Grp="1" noChangeArrowheads="1"/>
          </p:cNvSpPr>
          <p:nvPr>
            <p:ph type="sldNum" sz="quarter" idx="4294967295"/>
          </p:nvPr>
        </p:nvSpPr>
        <p:spPr>
          <a:xfrm>
            <a:off x="8172450" y="6237288"/>
            <a:ext cx="971550" cy="457200"/>
          </a:xfrm>
          <a:prstGeom prst="rect">
            <a:avLst/>
          </a:prstGeom>
        </p:spPr>
        <p:txBody>
          <a:bodyPr/>
          <a:lstStyle/>
          <a:p>
            <a:fld id="{80A67251-1FB9-44E5-A6D1-D24274FF6A54}" type="slidenum">
              <a:rPr lang="en-US" altLang="zh-CN"/>
              <a:pPr/>
              <a:t>54</a:t>
            </a:fld>
            <a:endParaRPr lang="en-US" altLang="zh-CN"/>
          </a:p>
        </p:txBody>
      </p:sp>
      <p:sp>
        <p:nvSpPr>
          <p:cNvPr id="1671170" name="Rectangle 2"/>
          <p:cNvSpPr>
            <a:spLocks noGrp="1" noChangeArrowheads="1"/>
          </p:cNvSpPr>
          <p:nvPr>
            <p:ph type="subTitle" idx="1"/>
          </p:nvPr>
        </p:nvSpPr>
        <p:spPr>
          <a:xfrm>
            <a:off x="395288" y="2924175"/>
            <a:ext cx="6480175" cy="3025775"/>
          </a:xfrm>
        </p:spPr>
        <p:txBody>
          <a:bodyPr/>
          <a:lstStyle/>
          <a:p>
            <a:pPr algn="l">
              <a:lnSpc>
                <a:spcPct val="90000"/>
              </a:lnSpc>
              <a:buFont typeface="Wingdings" pitchFamily="2" charset="2"/>
              <a:buChar char="l"/>
            </a:pPr>
            <a:r>
              <a:rPr lang="zh-CN" altLang="en-US" sz="2800" b="1" dirty="0" smtClean="0">
                <a:effectLst>
                  <a:outerShdw blurRad="38100" dist="38100" dir="2700000" algn="tl">
                    <a:srgbClr val="C0C0C0"/>
                  </a:outerShdw>
                </a:effectLst>
                <a:hlinkClick r:id="rId2" action="ppaction://hlinksldjump"/>
              </a:rPr>
              <a:t>导引关键字</a:t>
            </a:r>
            <a:endParaRPr lang="zh-CN" altLang="en-US" sz="2800" b="1" dirty="0">
              <a:effectLst>
                <a:outerShdw blurRad="38100" dist="38100" dir="2700000" algn="tl">
                  <a:srgbClr val="C0C0C0"/>
                </a:outerShdw>
              </a:effectLst>
            </a:endParaRPr>
          </a:p>
          <a:p>
            <a:pPr algn="l">
              <a:lnSpc>
                <a:spcPct val="90000"/>
              </a:lnSpc>
              <a:buFont typeface="Wingdings" pitchFamily="2" charset="2"/>
              <a:buChar char="l"/>
            </a:pPr>
            <a:r>
              <a:rPr lang="zh-CN" altLang="en-US" sz="2800" b="1" dirty="0">
                <a:effectLst>
                  <a:outerShdw blurRad="38100" dist="38100" dir="2700000" algn="tl">
                    <a:srgbClr val="C0C0C0"/>
                  </a:outerShdw>
                </a:effectLst>
                <a:hlinkClick r:id="rId3" action="ppaction://hlinksldjump"/>
              </a:rPr>
              <a:t>什么是数据库</a:t>
            </a:r>
            <a:r>
              <a:rPr lang="zh-CN" altLang="en-US" sz="2800" dirty="0">
                <a:hlinkClick r:id="rId3" action="ppaction://hlinksldjump"/>
              </a:rPr>
              <a:t>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hlinkClick r:id="rId4" action="ppaction://hlinksldjump"/>
              </a:rPr>
              <a:t>数据库能做什么</a:t>
            </a:r>
            <a:r>
              <a:rPr lang="zh-CN" altLang="en-US" sz="2800" dirty="0">
                <a:hlinkClick r:id="rId4" action="ppaction://hlinksldjump"/>
              </a:rPr>
              <a:t>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hlinkClick r:id="rId5" action="ppaction://hlinksldjump"/>
              </a:rPr>
              <a:t>数据库结构与数据库设计</a:t>
            </a:r>
            <a:r>
              <a:rPr lang="zh-CN" altLang="en-US" sz="2800" dirty="0">
                <a:hlinkClick r:id="rId5" action="ppaction://hlinksldjump"/>
              </a:rPr>
              <a:t> </a:t>
            </a:r>
            <a:endParaRPr lang="zh-CN" altLang="en-US" sz="2800" b="1" dirty="0">
              <a:effectLst>
                <a:outerShdw blurRad="38100" dist="38100" dir="2700000" algn="tl">
                  <a:srgbClr val="C0C0C0"/>
                </a:outerShdw>
              </a:effectLst>
              <a:latin typeface="宋体" charset="-122"/>
            </a:endParaRPr>
          </a:p>
          <a:p>
            <a:pPr algn="l">
              <a:lnSpc>
                <a:spcPct val="90000"/>
              </a:lnSpc>
              <a:buFont typeface="Wingdings" pitchFamily="2" charset="2"/>
              <a:buChar char="l"/>
            </a:pPr>
            <a:r>
              <a:rPr lang="zh-CN" altLang="en-US" sz="2800" b="1" dirty="0">
                <a:effectLst>
                  <a:outerShdw blurRad="38100" dist="38100" dir="2700000" algn="tl">
                    <a:srgbClr val="C0C0C0"/>
                  </a:outerShdw>
                </a:effectLst>
                <a:hlinkClick r:id="rId6" action="ppaction://hlinksldjump"/>
              </a:rPr>
              <a:t>主流网络数据库产品简介</a:t>
            </a:r>
            <a:r>
              <a:rPr lang="zh-CN" altLang="en-US" sz="2800" dirty="0">
                <a:hlinkClick r:id="rId6" action="ppaction://hlinksldjump"/>
              </a:rPr>
              <a:t> </a:t>
            </a:r>
            <a:endParaRPr lang="zh-CN" altLang="en-US" sz="2800" dirty="0"/>
          </a:p>
          <a:p>
            <a:pPr algn="l">
              <a:lnSpc>
                <a:spcPct val="90000"/>
              </a:lnSpc>
              <a:buFont typeface="Wingdings" pitchFamily="2" charset="2"/>
              <a:buChar char="l"/>
            </a:pPr>
            <a:r>
              <a:rPr lang="zh-CN" altLang="en-US" sz="2800" b="1" dirty="0">
                <a:solidFill>
                  <a:schemeClr val="accent2"/>
                </a:solidFill>
                <a:effectLst>
                  <a:outerShdw blurRad="38100" dist="38100" dir="2700000" algn="tl">
                    <a:srgbClr val="C0C0C0"/>
                  </a:outerShdw>
                </a:effectLst>
              </a:rPr>
              <a:t>数据库技术应用新趋势</a:t>
            </a:r>
            <a:r>
              <a:rPr lang="zh-CN" altLang="en-US" sz="2800" dirty="0"/>
              <a:t> </a:t>
            </a:r>
          </a:p>
        </p:txBody>
      </p:sp>
      <p:sp>
        <p:nvSpPr>
          <p:cNvPr id="1671171" name="Text Box 3" descr="OOOPIC_vipvip_20080918214459585784a2fb4d9263105"/>
          <p:cNvSpPr txBox="1">
            <a:spLocks noChangeArrowheads="1"/>
          </p:cNvSpPr>
          <p:nvPr/>
        </p:nvSpPr>
        <p:spPr bwMode="auto">
          <a:xfrm>
            <a:off x="2771775" y="1052513"/>
            <a:ext cx="6372225" cy="914400"/>
          </a:xfrm>
          <a:prstGeom prst="rect">
            <a:avLst/>
          </a:prstGeom>
          <a:noFill/>
          <a:ln>
            <a:noFill/>
          </a:ln>
          <a:effectLst>
            <a:outerShdw dist="563972" dir="14049741" sx="125000" sy="125000" algn="tl" rotWithShape="0">
              <a:schemeClr val="bg2">
                <a:alpha val="80000"/>
              </a:schemeClr>
            </a:outerShdw>
          </a:effectLst>
          <a:extLst>
            <a:ext uri="{909E8E84-426E-40DD-AFC4-6F175D3DCCD1}">
              <a14:hiddenFill xmlns:a14="http://schemas.microsoft.com/office/drawing/2010/main">
                <a:blipFill dpi="0" rotWithShape="0">
                  <a:blip r:embed="rId7"/>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zh-CN" altLang="en-US" sz="5400" dirty="0" smtClean="0">
                <a:solidFill>
                  <a:schemeClr val="tx2"/>
                </a:solidFill>
                <a:latin typeface="华文琥珀" pitchFamily="2" charset="-122"/>
                <a:ea typeface="华文琥珀" pitchFamily="2" charset="-122"/>
              </a:rPr>
              <a:t>第</a:t>
            </a:r>
            <a:r>
              <a:rPr lang="en-US" altLang="zh-CN" sz="5400" dirty="0" smtClean="0">
                <a:solidFill>
                  <a:schemeClr val="tx2"/>
                </a:solidFill>
                <a:latin typeface="华文琥珀" pitchFamily="2" charset="-122"/>
                <a:ea typeface="华文琥珀" pitchFamily="2" charset="-122"/>
              </a:rPr>
              <a:t>5</a:t>
            </a:r>
            <a:r>
              <a:rPr lang="zh-CN" altLang="en-US" sz="5400" dirty="0" smtClean="0">
                <a:solidFill>
                  <a:schemeClr val="tx2"/>
                </a:solidFill>
                <a:latin typeface="华文琥珀" pitchFamily="2" charset="-122"/>
                <a:ea typeface="华文琥珀" pitchFamily="2" charset="-122"/>
              </a:rPr>
              <a:t>章 数据库</a:t>
            </a:r>
            <a:r>
              <a:rPr lang="zh-CN" altLang="en-US" sz="5400" dirty="0">
                <a:solidFill>
                  <a:schemeClr val="tx2"/>
                </a:solidFill>
                <a:latin typeface="华文琥珀" pitchFamily="2" charset="-122"/>
                <a:ea typeface="华文琥珀" pitchFamily="2" charset="-122"/>
              </a:rPr>
              <a:t>技术</a:t>
            </a:r>
          </a:p>
        </p:txBody>
      </p:sp>
    </p:spTree>
    <p:extLst>
      <p:ext uri="{BB962C8B-B14F-4D97-AF65-F5344CB8AC3E}">
        <p14:creationId xmlns:p14="http://schemas.microsoft.com/office/powerpoint/2010/main" val="2572340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nodeType="after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1671170">
                                            <p:txEl>
                                              <p:pRg st="5" end="5"/>
                                            </p:txEl>
                                          </p:spTgt>
                                        </p:tgtEl>
                                        <p:attrNameLst>
                                          <p:attrName>ppt_x</p:attrName>
                                          <p:attrName>ppt_y</p:attrName>
                                        </p:attrNameLst>
                                      </p:cBhvr>
                                    </p:animMotion>
                                    <p:animRot by="1500000">
                                      <p:cBhvr>
                                        <p:cTn id="7" dur="125" fill="hold">
                                          <p:stCondLst>
                                            <p:cond delay="0"/>
                                          </p:stCondLst>
                                        </p:cTn>
                                        <p:tgtEl>
                                          <p:spTgt spid="1671170">
                                            <p:txEl>
                                              <p:pRg st="5" end="5"/>
                                            </p:txEl>
                                          </p:spTgt>
                                        </p:tgtEl>
                                        <p:attrNameLst>
                                          <p:attrName>r</p:attrName>
                                        </p:attrNameLst>
                                      </p:cBhvr>
                                    </p:animRot>
                                    <p:animRot by="-1500000">
                                      <p:cBhvr>
                                        <p:cTn id="8" dur="125" fill="hold">
                                          <p:stCondLst>
                                            <p:cond delay="125"/>
                                          </p:stCondLst>
                                        </p:cTn>
                                        <p:tgtEl>
                                          <p:spTgt spid="1671170">
                                            <p:txEl>
                                              <p:pRg st="5" end="5"/>
                                            </p:txEl>
                                          </p:spTgt>
                                        </p:tgtEl>
                                        <p:attrNameLst>
                                          <p:attrName>r</p:attrName>
                                        </p:attrNameLst>
                                      </p:cBhvr>
                                    </p:animRot>
                                    <p:animRot by="-1500000">
                                      <p:cBhvr>
                                        <p:cTn id="9" dur="125" fill="hold">
                                          <p:stCondLst>
                                            <p:cond delay="250"/>
                                          </p:stCondLst>
                                        </p:cTn>
                                        <p:tgtEl>
                                          <p:spTgt spid="1671170">
                                            <p:txEl>
                                              <p:pRg st="5" end="5"/>
                                            </p:txEl>
                                          </p:spTgt>
                                        </p:tgtEl>
                                        <p:attrNameLst>
                                          <p:attrName>r</p:attrName>
                                        </p:attrNameLst>
                                      </p:cBhvr>
                                    </p:animRot>
                                    <p:animRot by="1500000">
                                      <p:cBhvr>
                                        <p:cTn id="10" dur="125" fill="hold">
                                          <p:stCondLst>
                                            <p:cond delay="375"/>
                                          </p:stCondLst>
                                        </p:cTn>
                                        <p:tgtEl>
                                          <p:spTgt spid="1671170">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FBE83410-6142-48B0-B216-A6D218AA3F82}" type="slidenum">
              <a:rPr lang="en-US" altLang="zh-CN"/>
              <a:pPr/>
              <a:t>55</a:t>
            </a:fld>
            <a:endParaRPr lang="en-US" altLang="zh-CN"/>
          </a:p>
        </p:txBody>
      </p:sp>
      <p:sp>
        <p:nvSpPr>
          <p:cNvPr id="1724418" name="Rectangle 2"/>
          <p:cNvSpPr>
            <a:spLocks noGrp="1" noChangeArrowheads="1"/>
          </p:cNvSpPr>
          <p:nvPr>
            <p:ph type="title"/>
          </p:nvPr>
        </p:nvSpPr>
        <p:spPr>
          <a:xfrm>
            <a:off x="1331913" y="0"/>
            <a:ext cx="6624637" cy="903288"/>
          </a:xfrm>
        </p:spPr>
        <p:txBody>
          <a:bodyPr/>
          <a:lstStyle/>
          <a:p>
            <a:r>
              <a:rPr lang="zh-CN" altLang="en-US" sz="3600" b="0" dirty="0">
                <a:solidFill>
                  <a:schemeClr val="hlink"/>
                </a:solidFill>
                <a:effectLst>
                  <a:outerShdw blurRad="38100" dist="38100" dir="2700000" algn="tl">
                    <a:srgbClr val="C0C0C0"/>
                  </a:outerShdw>
                </a:effectLst>
              </a:rPr>
              <a:t>数据库技术应用新趋势</a:t>
            </a:r>
          </a:p>
        </p:txBody>
      </p:sp>
      <p:sp>
        <p:nvSpPr>
          <p:cNvPr id="1724419" name="Rectangle 3"/>
          <p:cNvSpPr>
            <a:spLocks noGrp="1" noChangeArrowheads="1"/>
          </p:cNvSpPr>
          <p:nvPr>
            <p:ph type="body" idx="1"/>
          </p:nvPr>
        </p:nvSpPr>
        <p:spPr>
          <a:xfrm>
            <a:off x="0" y="1196975"/>
            <a:ext cx="8893175" cy="4464050"/>
          </a:xfrm>
        </p:spPr>
        <p:txBody>
          <a:bodyPr/>
          <a:lstStyle/>
          <a:p>
            <a:r>
              <a:rPr lang="zh-CN" altLang="en-US" b="1" dirty="0">
                <a:effectLst>
                  <a:outerShdw blurRad="38100" dist="38100" dir="2700000" algn="tl">
                    <a:srgbClr val="C0C0C0"/>
                  </a:outerShdw>
                </a:effectLst>
              </a:rPr>
              <a:t>新应用</a:t>
            </a:r>
          </a:p>
          <a:p>
            <a:pPr lvl="1"/>
            <a:r>
              <a:rPr lang="zh-CN" altLang="en-US" sz="2000" b="1" dirty="0"/>
              <a:t>空间数据库 </a:t>
            </a:r>
          </a:p>
          <a:p>
            <a:pPr lvl="1"/>
            <a:r>
              <a:rPr lang="zh-CN" altLang="en-US" sz="2000" b="1" dirty="0"/>
              <a:t>工程数据库 </a:t>
            </a:r>
          </a:p>
          <a:p>
            <a:pPr lvl="1"/>
            <a:r>
              <a:rPr lang="zh-CN" altLang="en-US" sz="2000" b="1" dirty="0"/>
              <a:t>数据仓库 </a:t>
            </a:r>
          </a:p>
          <a:p>
            <a:pPr lvl="1"/>
            <a:r>
              <a:rPr lang="zh-CN" altLang="en-US" sz="2000" b="1" dirty="0"/>
              <a:t>联机分析处理 </a:t>
            </a:r>
          </a:p>
          <a:p>
            <a:pPr lvl="1"/>
            <a:r>
              <a:rPr lang="zh-CN" altLang="en-US" sz="2000" b="1" dirty="0"/>
              <a:t>数据挖掘</a:t>
            </a:r>
            <a:r>
              <a:rPr lang="zh-CN" altLang="en-US" dirty="0"/>
              <a:t> </a:t>
            </a:r>
            <a:endParaRPr lang="zh-CN" altLang="en-US" b="1" dirty="0">
              <a:solidFill>
                <a:schemeClr val="hlink"/>
              </a:solidFill>
              <a:effectLst>
                <a:outerShdw blurRad="38100" dist="38100" dir="2700000" algn="tl">
                  <a:srgbClr val="C0C0C0"/>
                </a:outerShdw>
              </a:effectLst>
            </a:endParaRPr>
          </a:p>
          <a:p>
            <a:r>
              <a:rPr lang="zh-CN" altLang="en-US" b="1" dirty="0">
                <a:effectLst>
                  <a:outerShdw blurRad="38100" dist="38100" dir="2700000" algn="tl">
                    <a:srgbClr val="C0C0C0"/>
                  </a:outerShdw>
                </a:effectLst>
              </a:rPr>
              <a:t>新趋势</a:t>
            </a:r>
            <a:endParaRPr lang="zh-CN" altLang="en-US" b="1" dirty="0"/>
          </a:p>
          <a:p>
            <a:pPr lvl="1"/>
            <a:r>
              <a:rPr lang="zh-CN" altLang="en-US" sz="2000" b="1" dirty="0"/>
              <a:t>新技术新方法的扩充与探索 </a:t>
            </a:r>
          </a:p>
          <a:p>
            <a:pPr lvl="1"/>
            <a:r>
              <a:rPr lang="zh-CN" altLang="en-US" sz="2000" b="1" dirty="0"/>
              <a:t>数据库技术与多学科技术的结合 </a:t>
            </a:r>
          </a:p>
          <a:p>
            <a:pPr lvl="1"/>
            <a:r>
              <a:rPr lang="zh-CN" altLang="en-US" sz="2000" b="1" dirty="0"/>
              <a:t>数据库系统结构的网络化 </a:t>
            </a:r>
          </a:p>
          <a:p>
            <a:pPr lvl="1"/>
            <a:r>
              <a:rPr lang="zh-CN" altLang="en-US" sz="2000" b="1" dirty="0"/>
              <a:t>广泛的研究方向和应用领域</a:t>
            </a:r>
            <a:r>
              <a:rPr lang="zh-CN" altLang="en-US" sz="2000" dirty="0"/>
              <a:t> </a:t>
            </a:r>
          </a:p>
        </p:txBody>
      </p:sp>
    </p:spTree>
    <p:extLst>
      <p:ext uri="{BB962C8B-B14F-4D97-AF65-F5344CB8AC3E}">
        <p14:creationId xmlns:p14="http://schemas.microsoft.com/office/powerpoint/2010/main" val="207655185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724419">
                                            <p:txEl>
                                              <p:pRg st="0" end="0"/>
                                            </p:txEl>
                                          </p:spTgt>
                                        </p:tgtEl>
                                        <p:attrNameLst>
                                          <p:attrName>style.visibility</p:attrName>
                                        </p:attrNameLst>
                                      </p:cBhvr>
                                      <p:to>
                                        <p:strVal val="visible"/>
                                      </p:to>
                                    </p:set>
                                    <p:anim calcmode="lin" valueType="num">
                                      <p:cBhvr>
                                        <p:cTn id="7" dur="1000" fill="hold"/>
                                        <p:tgtEl>
                                          <p:spTgt spid="172441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7244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724419">
                                            <p:txEl>
                                              <p:pRg st="0" end="0"/>
                                            </p:txEl>
                                          </p:spTgt>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724419">
                                            <p:txEl>
                                              <p:pRg st="1" end="1"/>
                                            </p:txEl>
                                          </p:spTgt>
                                        </p:tgtEl>
                                        <p:attrNameLst>
                                          <p:attrName>style.visibility</p:attrName>
                                        </p:attrNameLst>
                                      </p:cBhvr>
                                      <p:to>
                                        <p:strVal val="visible"/>
                                      </p:to>
                                    </p:set>
                                    <p:anim calcmode="lin" valueType="num">
                                      <p:cBhvr>
                                        <p:cTn id="13" dur="1000" fill="hold"/>
                                        <p:tgtEl>
                                          <p:spTgt spid="1724419">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1724419">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724419">
                                            <p:txEl>
                                              <p:pRg st="1" end="1"/>
                                            </p:txEl>
                                          </p:spTgt>
                                        </p:tgtEl>
                                      </p:cBhvr>
                                    </p:animEffect>
                                  </p:child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724419">
                                            <p:txEl>
                                              <p:pRg st="2" end="2"/>
                                            </p:txEl>
                                          </p:spTgt>
                                        </p:tgtEl>
                                        <p:attrNameLst>
                                          <p:attrName>style.visibility</p:attrName>
                                        </p:attrNameLst>
                                      </p:cBhvr>
                                      <p:to>
                                        <p:strVal val="visible"/>
                                      </p:to>
                                    </p:set>
                                    <p:anim calcmode="lin" valueType="num">
                                      <p:cBhvr>
                                        <p:cTn id="19" dur="1000" fill="hold"/>
                                        <p:tgtEl>
                                          <p:spTgt spid="1724419">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1724419">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724419">
                                            <p:txEl>
                                              <p:pRg st="2" end="2"/>
                                            </p:txEl>
                                          </p:spTgt>
                                        </p:tgtEl>
                                      </p:cBhvr>
                                    </p:animEffect>
                                  </p:child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724419">
                                            <p:txEl>
                                              <p:pRg st="3" end="3"/>
                                            </p:txEl>
                                          </p:spTgt>
                                        </p:tgtEl>
                                        <p:attrNameLst>
                                          <p:attrName>style.visibility</p:attrName>
                                        </p:attrNameLst>
                                      </p:cBhvr>
                                      <p:to>
                                        <p:strVal val="visible"/>
                                      </p:to>
                                    </p:set>
                                    <p:anim calcmode="lin" valueType="num">
                                      <p:cBhvr>
                                        <p:cTn id="25" dur="1000" fill="hold"/>
                                        <p:tgtEl>
                                          <p:spTgt spid="1724419">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1724419">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724419">
                                            <p:txEl>
                                              <p:pRg st="3" end="3"/>
                                            </p:txEl>
                                          </p:spTgt>
                                        </p:tgtEl>
                                      </p:cBhvr>
                                    </p:animEffect>
                                  </p:child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724419">
                                            <p:txEl>
                                              <p:pRg st="4" end="4"/>
                                            </p:txEl>
                                          </p:spTgt>
                                        </p:tgtEl>
                                        <p:attrNameLst>
                                          <p:attrName>style.visibility</p:attrName>
                                        </p:attrNameLst>
                                      </p:cBhvr>
                                      <p:to>
                                        <p:strVal val="visible"/>
                                      </p:to>
                                    </p:set>
                                    <p:anim calcmode="lin" valueType="num">
                                      <p:cBhvr>
                                        <p:cTn id="31" dur="1000" fill="hold"/>
                                        <p:tgtEl>
                                          <p:spTgt spid="1724419">
                                            <p:txEl>
                                              <p:pRg st="4" end="4"/>
                                            </p:txEl>
                                          </p:spTgt>
                                        </p:tgtEl>
                                        <p:attrNameLst>
                                          <p:attrName>ppt_w</p:attrName>
                                        </p:attrNameLst>
                                      </p:cBhvr>
                                      <p:tavLst>
                                        <p:tav tm="0">
                                          <p:val>
                                            <p:strVal val="#ppt_w+.3"/>
                                          </p:val>
                                        </p:tav>
                                        <p:tav tm="100000">
                                          <p:val>
                                            <p:strVal val="#ppt_w"/>
                                          </p:val>
                                        </p:tav>
                                      </p:tavLst>
                                    </p:anim>
                                    <p:anim calcmode="lin" valueType="num">
                                      <p:cBhvr>
                                        <p:cTn id="32" dur="1000" fill="hold"/>
                                        <p:tgtEl>
                                          <p:spTgt spid="1724419">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724419">
                                            <p:txEl>
                                              <p:pRg st="4" end="4"/>
                                            </p:txEl>
                                          </p:spTgt>
                                        </p:tgtEl>
                                      </p:cBhvr>
                                    </p:animEffect>
                                  </p:childTnLst>
                                </p:cTn>
                              </p:par>
                            </p:childTnLst>
                          </p:cTn>
                        </p:par>
                        <p:par>
                          <p:cTn id="34" fill="hold" nodeType="afterGroup">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1724419">
                                            <p:txEl>
                                              <p:pRg st="5" end="5"/>
                                            </p:txEl>
                                          </p:spTgt>
                                        </p:tgtEl>
                                        <p:attrNameLst>
                                          <p:attrName>style.visibility</p:attrName>
                                        </p:attrNameLst>
                                      </p:cBhvr>
                                      <p:to>
                                        <p:strVal val="visible"/>
                                      </p:to>
                                    </p:set>
                                    <p:anim calcmode="lin" valueType="num">
                                      <p:cBhvr>
                                        <p:cTn id="37" dur="1000" fill="hold"/>
                                        <p:tgtEl>
                                          <p:spTgt spid="1724419">
                                            <p:txEl>
                                              <p:pRg st="5" end="5"/>
                                            </p:txEl>
                                          </p:spTgt>
                                        </p:tgtEl>
                                        <p:attrNameLst>
                                          <p:attrName>ppt_w</p:attrName>
                                        </p:attrNameLst>
                                      </p:cBhvr>
                                      <p:tavLst>
                                        <p:tav tm="0">
                                          <p:val>
                                            <p:strVal val="#ppt_w+.3"/>
                                          </p:val>
                                        </p:tav>
                                        <p:tav tm="100000">
                                          <p:val>
                                            <p:strVal val="#ppt_w"/>
                                          </p:val>
                                        </p:tav>
                                      </p:tavLst>
                                    </p:anim>
                                    <p:anim calcmode="lin" valueType="num">
                                      <p:cBhvr>
                                        <p:cTn id="38" dur="1000" fill="hold"/>
                                        <p:tgtEl>
                                          <p:spTgt spid="1724419">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1724419">
                                            <p:txEl>
                                              <p:pRg st="5" end="5"/>
                                            </p:txEl>
                                          </p:spTgt>
                                        </p:tgtEl>
                                      </p:cBhvr>
                                    </p:animEffect>
                                  </p:childTnLst>
                                </p:cTn>
                              </p:par>
                            </p:childTnLst>
                          </p:cTn>
                        </p:par>
                        <p:par>
                          <p:cTn id="40" fill="hold" nodeType="afterGroup">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1724419">
                                            <p:txEl>
                                              <p:pRg st="6" end="6"/>
                                            </p:txEl>
                                          </p:spTgt>
                                        </p:tgtEl>
                                        <p:attrNameLst>
                                          <p:attrName>style.visibility</p:attrName>
                                        </p:attrNameLst>
                                      </p:cBhvr>
                                      <p:to>
                                        <p:strVal val="visible"/>
                                      </p:to>
                                    </p:set>
                                    <p:anim calcmode="lin" valueType="num">
                                      <p:cBhvr>
                                        <p:cTn id="43" dur="1000" fill="hold"/>
                                        <p:tgtEl>
                                          <p:spTgt spid="1724419">
                                            <p:txEl>
                                              <p:pRg st="6" end="6"/>
                                            </p:txEl>
                                          </p:spTgt>
                                        </p:tgtEl>
                                        <p:attrNameLst>
                                          <p:attrName>ppt_w</p:attrName>
                                        </p:attrNameLst>
                                      </p:cBhvr>
                                      <p:tavLst>
                                        <p:tav tm="0">
                                          <p:val>
                                            <p:strVal val="#ppt_w+.3"/>
                                          </p:val>
                                        </p:tav>
                                        <p:tav tm="100000">
                                          <p:val>
                                            <p:strVal val="#ppt_w"/>
                                          </p:val>
                                        </p:tav>
                                      </p:tavLst>
                                    </p:anim>
                                    <p:anim calcmode="lin" valueType="num">
                                      <p:cBhvr>
                                        <p:cTn id="44" dur="1000" fill="hold"/>
                                        <p:tgtEl>
                                          <p:spTgt spid="1724419">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1724419">
                                            <p:txEl>
                                              <p:pRg st="6" end="6"/>
                                            </p:txEl>
                                          </p:spTgt>
                                        </p:tgtEl>
                                      </p:cBhvr>
                                    </p:animEffect>
                                  </p:childTnLst>
                                </p:cTn>
                              </p:par>
                            </p:childTnLst>
                          </p:cTn>
                        </p:par>
                        <p:par>
                          <p:cTn id="46" fill="hold" nodeType="afterGroup">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1724419">
                                            <p:txEl>
                                              <p:pRg st="7" end="7"/>
                                            </p:txEl>
                                          </p:spTgt>
                                        </p:tgtEl>
                                        <p:attrNameLst>
                                          <p:attrName>style.visibility</p:attrName>
                                        </p:attrNameLst>
                                      </p:cBhvr>
                                      <p:to>
                                        <p:strVal val="visible"/>
                                      </p:to>
                                    </p:set>
                                    <p:anim calcmode="lin" valueType="num">
                                      <p:cBhvr>
                                        <p:cTn id="49" dur="1000" fill="hold"/>
                                        <p:tgtEl>
                                          <p:spTgt spid="1724419">
                                            <p:txEl>
                                              <p:pRg st="7" end="7"/>
                                            </p:txEl>
                                          </p:spTgt>
                                        </p:tgtEl>
                                        <p:attrNameLst>
                                          <p:attrName>ppt_w</p:attrName>
                                        </p:attrNameLst>
                                      </p:cBhvr>
                                      <p:tavLst>
                                        <p:tav tm="0">
                                          <p:val>
                                            <p:strVal val="#ppt_w+.3"/>
                                          </p:val>
                                        </p:tav>
                                        <p:tav tm="100000">
                                          <p:val>
                                            <p:strVal val="#ppt_w"/>
                                          </p:val>
                                        </p:tav>
                                      </p:tavLst>
                                    </p:anim>
                                    <p:anim calcmode="lin" valueType="num">
                                      <p:cBhvr>
                                        <p:cTn id="50" dur="1000" fill="hold"/>
                                        <p:tgtEl>
                                          <p:spTgt spid="1724419">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1724419">
                                            <p:txEl>
                                              <p:pRg st="7" end="7"/>
                                            </p:txEl>
                                          </p:spTgt>
                                        </p:tgtEl>
                                      </p:cBhvr>
                                    </p:animEffect>
                                  </p:childTnLst>
                                </p:cTn>
                              </p:par>
                            </p:childTnLst>
                          </p:cTn>
                        </p:par>
                        <p:par>
                          <p:cTn id="52" fill="hold" nodeType="afterGroup">
                            <p:stCondLst>
                              <p:cond delay="8000"/>
                            </p:stCondLst>
                            <p:childTnLst>
                              <p:par>
                                <p:cTn id="53" presetID="50" presetClass="entr" presetSubtype="0" decel="100000" fill="hold" nodeType="afterEffect">
                                  <p:stCondLst>
                                    <p:cond delay="0"/>
                                  </p:stCondLst>
                                  <p:childTnLst>
                                    <p:set>
                                      <p:cBhvr>
                                        <p:cTn id="54" dur="1" fill="hold">
                                          <p:stCondLst>
                                            <p:cond delay="0"/>
                                          </p:stCondLst>
                                        </p:cTn>
                                        <p:tgtEl>
                                          <p:spTgt spid="1724419">
                                            <p:txEl>
                                              <p:pRg st="8" end="8"/>
                                            </p:txEl>
                                          </p:spTgt>
                                        </p:tgtEl>
                                        <p:attrNameLst>
                                          <p:attrName>style.visibility</p:attrName>
                                        </p:attrNameLst>
                                      </p:cBhvr>
                                      <p:to>
                                        <p:strVal val="visible"/>
                                      </p:to>
                                    </p:set>
                                    <p:anim calcmode="lin" valueType="num">
                                      <p:cBhvr>
                                        <p:cTn id="55" dur="1000" fill="hold"/>
                                        <p:tgtEl>
                                          <p:spTgt spid="1724419">
                                            <p:txEl>
                                              <p:pRg st="8" end="8"/>
                                            </p:txEl>
                                          </p:spTgt>
                                        </p:tgtEl>
                                        <p:attrNameLst>
                                          <p:attrName>ppt_w</p:attrName>
                                        </p:attrNameLst>
                                      </p:cBhvr>
                                      <p:tavLst>
                                        <p:tav tm="0">
                                          <p:val>
                                            <p:strVal val="#ppt_w+.3"/>
                                          </p:val>
                                        </p:tav>
                                        <p:tav tm="100000">
                                          <p:val>
                                            <p:strVal val="#ppt_w"/>
                                          </p:val>
                                        </p:tav>
                                      </p:tavLst>
                                    </p:anim>
                                    <p:anim calcmode="lin" valueType="num">
                                      <p:cBhvr>
                                        <p:cTn id="56" dur="1000" fill="hold"/>
                                        <p:tgtEl>
                                          <p:spTgt spid="1724419">
                                            <p:txEl>
                                              <p:pRg st="8" end="8"/>
                                            </p:txEl>
                                          </p:spTgt>
                                        </p:tgtEl>
                                        <p:attrNameLst>
                                          <p:attrName>ppt_h</p:attrName>
                                        </p:attrNameLst>
                                      </p:cBhvr>
                                      <p:tavLst>
                                        <p:tav tm="0">
                                          <p:val>
                                            <p:strVal val="#ppt_h"/>
                                          </p:val>
                                        </p:tav>
                                        <p:tav tm="100000">
                                          <p:val>
                                            <p:strVal val="#ppt_h"/>
                                          </p:val>
                                        </p:tav>
                                      </p:tavLst>
                                    </p:anim>
                                    <p:animEffect transition="in" filter="fade">
                                      <p:cBhvr>
                                        <p:cTn id="57" dur="1000"/>
                                        <p:tgtEl>
                                          <p:spTgt spid="1724419">
                                            <p:txEl>
                                              <p:pRg st="8" end="8"/>
                                            </p:txEl>
                                          </p:spTgt>
                                        </p:tgtEl>
                                      </p:cBhvr>
                                    </p:animEffect>
                                  </p:childTnLst>
                                </p:cTn>
                              </p:par>
                            </p:childTnLst>
                          </p:cTn>
                        </p:par>
                        <p:par>
                          <p:cTn id="58" fill="hold" nodeType="afterGroup">
                            <p:stCondLst>
                              <p:cond delay="9000"/>
                            </p:stCondLst>
                            <p:childTnLst>
                              <p:par>
                                <p:cTn id="59" presetID="50" presetClass="entr" presetSubtype="0" decel="100000" fill="hold" nodeType="afterEffect">
                                  <p:stCondLst>
                                    <p:cond delay="0"/>
                                  </p:stCondLst>
                                  <p:childTnLst>
                                    <p:set>
                                      <p:cBhvr>
                                        <p:cTn id="60" dur="1" fill="hold">
                                          <p:stCondLst>
                                            <p:cond delay="0"/>
                                          </p:stCondLst>
                                        </p:cTn>
                                        <p:tgtEl>
                                          <p:spTgt spid="1724419">
                                            <p:txEl>
                                              <p:pRg st="9" end="9"/>
                                            </p:txEl>
                                          </p:spTgt>
                                        </p:tgtEl>
                                        <p:attrNameLst>
                                          <p:attrName>style.visibility</p:attrName>
                                        </p:attrNameLst>
                                      </p:cBhvr>
                                      <p:to>
                                        <p:strVal val="visible"/>
                                      </p:to>
                                    </p:set>
                                    <p:anim calcmode="lin" valueType="num">
                                      <p:cBhvr>
                                        <p:cTn id="61" dur="1000" fill="hold"/>
                                        <p:tgtEl>
                                          <p:spTgt spid="1724419">
                                            <p:txEl>
                                              <p:pRg st="9" end="9"/>
                                            </p:txEl>
                                          </p:spTgt>
                                        </p:tgtEl>
                                        <p:attrNameLst>
                                          <p:attrName>ppt_w</p:attrName>
                                        </p:attrNameLst>
                                      </p:cBhvr>
                                      <p:tavLst>
                                        <p:tav tm="0">
                                          <p:val>
                                            <p:strVal val="#ppt_w+.3"/>
                                          </p:val>
                                        </p:tav>
                                        <p:tav tm="100000">
                                          <p:val>
                                            <p:strVal val="#ppt_w"/>
                                          </p:val>
                                        </p:tav>
                                      </p:tavLst>
                                    </p:anim>
                                    <p:anim calcmode="lin" valueType="num">
                                      <p:cBhvr>
                                        <p:cTn id="62" dur="1000" fill="hold"/>
                                        <p:tgtEl>
                                          <p:spTgt spid="1724419">
                                            <p:txEl>
                                              <p:pRg st="9" end="9"/>
                                            </p:txEl>
                                          </p:spTgt>
                                        </p:tgtEl>
                                        <p:attrNameLst>
                                          <p:attrName>ppt_h</p:attrName>
                                        </p:attrNameLst>
                                      </p:cBhvr>
                                      <p:tavLst>
                                        <p:tav tm="0">
                                          <p:val>
                                            <p:strVal val="#ppt_h"/>
                                          </p:val>
                                        </p:tav>
                                        <p:tav tm="100000">
                                          <p:val>
                                            <p:strVal val="#ppt_h"/>
                                          </p:val>
                                        </p:tav>
                                      </p:tavLst>
                                    </p:anim>
                                    <p:animEffect transition="in" filter="fade">
                                      <p:cBhvr>
                                        <p:cTn id="63" dur="1000"/>
                                        <p:tgtEl>
                                          <p:spTgt spid="1724419">
                                            <p:txEl>
                                              <p:pRg st="9" end="9"/>
                                            </p:txEl>
                                          </p:spTgt>
                                        </p:tgtEl>
                                      </p:cBhvr>
                                    </p:animEffect>
                                  </p:childTnLst>
                                </p:cTn>
                              </p:par>
                            </p:childTnLst>
                          </p:cTn>
                        </p:par>
                        <p:par>
                          <p:cTn id="64" fill="hold" nodeType="afterGroup">
                            <p:stCondLst>
                              <p:cond delay="10000"/>
                            </p:stCondLst>
                            <p:childTnLst>
                              <p:par>
                                <p:cTn id="65" presetID="50" presetClass="entr" presetSubtype="0" decel="100000" fill="hold" nodeType="afterEffect">
                                  <p:stCondLst>
                                    <p:cond delay="0"/>
                                  </p:stCondLst>
                                  <p:childTnLst>
                                    <p:set>
                                      <p:cBhvr>
                                        <p:cTn id="66" dur="1" fill="hold">
                                          <p:stCondLst>
                                            <p:cond delay="0"/>
                                          </p:stCondLst>
                                        </p:cTn>
                                        <p:tgtEl>
                                          <p:spTgt spid="1724419">
                                            <p:txEl>
                                              <p:pRg st="10" end="10"/>
                                            </p:txEl>
                                          </p:spTgt>
                                        </p:tgtEl>
                                        <p:attrNameLst>
                                          <p:attrName>style.visibility</p:attrName>
                                        </p:attrNameLst>
                                      </p:cBhvr>
                                      <p:to>
                                        <p:strVal val="visible"/>
                                      </p:to>
                                    </p:set>
                                    <p:anim calcmode="lin" valueType="num">
                                      <p:cBhvr>
                                        <p:cTn id="67" dur="1000" fill="hold"/>
                                        <p:tgtEl>
                                          <p:spTgt spid="1724419">
                                            <p:txEl>
                                              <p:pRg st="10" end="10"/>
                                            </p:txEl>
                                          </p:spTgt>
                                        </p:tgtEl>
                                        <p:attrNameLst>
                                          <p:attrName>ppt_w</p:attrName>
                                        </p:attrNameLst>
                                      </p:cBhvr>
                                      <p:tavLst>
                                        <p:tav tm="0">
                                          <p:val>
                                            <p:strVal val="#ppt_w+.3"/>
                                          </p:val>
                                        </p:tav>
                                        <p:tav tm="100000">
                                          <p:val>
                                            <p:strVal val="#ppt_w"/>
                                          </p:val>
                                        </p:tav>
                                      </p:tavLst>
                                    </p:anim>
                                    <p:anim calcmode="lin" valueType="num">
                                      <p:cBhvr>
                                        <p:cTn id="68" dur="1000" fill="hold"/>
                                        <p:tgtEl>
                                          <p:spTgt spid="1724419">
                                            <p:txEl>
                                              <p:pRg st="10" end="10"/>
                                            </p:txEl>
                                          </p:spTgt>
                                        </p:tgtEl>
                                        <p:attrNameLst>
                                          <p:attrName>ppt_h</p:attrName>
                                        </p:attrNameLst>
                                      </p:cBhvr>
                                      <p:tavLst>
                                        <p:tav tm="0">
                                          <p:val>
                                            <p:strVal val="#ppt_h"/>
                                          </p:val>
                                        </p:tav>
                                        <p:tav tm="100000">
                                          <p:val>
                                            <p:strVal val="#ppt_h"/>
                                          </p:val>
                                        </p:tav>
                                      </p:tavLst>
                                    </p:anim>
                                    <p:animEffect transition="in" filter="fade">
                                      <p:cBhvr>
                                        <p:cTn id="69" dur="1000"/>
                                        <p:tgtEl>
                                          <p:spTgt spid="17244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数据库技术应用新趋势</a:t>
            </a:r>
            <a:endParaRPr lang="zh-CN" altLang="en-US" dirty="0"/>
          </a:p>
        </p:txBody>
      </p:sp>
      <p:sp>
        <p:nvSpPr>
          <p:cNvPr id="3" name="内容占位符 2"/>
          <p:cNvSpPr>
            <a:spLocks noGrp="1"/>
          </p:cNvSpPr>
          <p:nvPr>
            <p:ph idx="1"/>
          </p:nvPr>
        </p:nvSpPr>
        <p:spPr>
          <a:xfrm>
            <a:off x="179512" y="1052736"/>
            <a:ext cx="8785100" cy="4752305"/>
          </a:xfrm>
        </p:spPr>
        <p:txBody>
          <a:bodyPr/>
          <a:lstStyle/>
          <a:p>
            <a:r>
              <a:rPr lang="zh-CN" altLang="en-US" dirty="0" smtClean="0"/>
              <a:t>数据库应用</a:t>
            </a:r>
            <a:r>
              <a:rPr lang="zh-CN" altLang="en-US" dirty="0"/>
              <a:t>系统结构模式</a:t>
            </a:r>
            <a:endParaRPr lang="en-US" altLang="zh-CN" dirty="0" smtClean="0"/>
          </a:p>
          <a:p>
            <a:pPr marL="863600" lvl="1" indent="-514350">
              <a:buFont typeface="+mj-lt"/>
              <a:buAutoNum type="arabicPeriod"/>
            </a:pPr>
            <a:r>
              <a:rPr lang="en-US" altLang="zh-CN" dirty="0" smtClean="0">
                <a:solidFill>
                  <a:srgbClr val="FF0000"/>
                </a:solidFill>
              </a:rPr>
              <a:t>C/S </a:t>
            </a:r>
            <a:r>
              <a:rPr lang="en-US" altLang="zh-CN" dirty="0">
                <a:solidFill>
                  <a:srgbClr val="FF0000"/>
                </a:solidFill>
              </a:rPr>
              <a:t>(Client/Server)</a:t>
            </a:r>
            <a:r>
              <a:rPr lang="zh-CN" altLang="en-US" dirty="0">
                <a:solidFill>
                  <a:srgbClr val="FF0000"/>
                </a:solidFill>
              </a:rPr>
              <a:t>结构，</a:t>
            </a:r>
            <a:r>
              <a:rPr lang="zh-CN" altLang="en-US" dirty="0" smtClean="0">
                <a:solidFill>
                  <a:srgbClr val="FF0000"/>
                </a:solidFill>
              </a:rPr>
              <a:t>即客户</a:t>
            </a:r>
            <a:r>
              <a:rPr lang="zh-CN" altLang="en-US" dirty="0">
                <a:solidFill>
                  <a:srgbClr val="FF0000"/>
                </a:solidFill>
              </a:rPr>
              <a:t>机和服务器结构</a:t>
            </a:r>
            <a:r>
              <a:rPr lang="zh-CN" altLang="en-US" dirty="0" smtClean="0">
                <a:solidFill>
                  <a:srgbClr val="FF0000"/>
                </a:solidFill>
              </a:rPr>
              <a:t>。</a:t>
            </a:r>
            <a:r>
              <a:rPr lang="zh-CN" altLang="en-US" dirty="0" smtClean="0"/>
              <a:t>通过</a:t>
            </a:r>
            <a:r>
              <a:rPr lang="zh-CN" altLang="en-US" dirty="0"/>
              <a:t>它可以充分利用两端硬件环境的优势，将任务合理分配到</a:t>
            </a:r>
            <a:r>
              <a:rPr lang="en-US" altLang="zh-CN" dirty="0"/>
              <a:t>Client</a:t>
            </a:r>
            <a:r>
              <a:rPr lang="zh-CN" altLang="en-US" dirty="0"/>
              <a:t>端和</a:t>
            </a:r>
            <a:r>
              <a:rPr lang="en-US" altLang="zh-CN" dirty="0"/>
              <a:t>Server</a:t>
            </a:r>
            <a:r>
              <a:rPr lang="zh-CN" altLang="en-US" dirty="0"/>
              <a:t>端来实现，降低了系统的通讯开销。</a:t>
            </a:r>
          </a:p>
          <a:p>
            <a:pPr marL="863600" lvl="1" indent="-514350">
              <a:buFont typeface="+mj-lt"/>
              <a:buAutoNum type="arabicPeriod"/>
            </a:pPr>
            <a:r>
              <a:rPr lang="en-US" altLang="zh-CN" dirty="0">
                <a:solidFill>
                  <a:srgbClr val="FF0000"/>
                </a:solidFill>
              </a:rPr>
              <a:t>B/S</a:t>
            </a:r>
            <a:r>
              <a:rPr lang="zh-CN" altLang="en-US" dirty="0">
                <a:solidFill>
                  <a:srgbClr val="FF0000"/>
                </a:solidFill>
              </a:rPr>
              <a:t>（</a:t>
            </a:r>
            <a:r>
              <a:rPr lang="en-US" altLang="zh-CN" dirty="0">
                <a:solidFill>
                  <a:srgbClr val="FF0000"/>
                </a:solidFill>
              </a:rPr>
              <a:t>Browser/Server</a:t>
            </a:r>
            <a:r>
              <a:rPr lang="zh-CN" altLang="en-US" dirty="0">
                <a:solidFill>
                  <a:srgbClr val="FF0000"/>
                </a:solidFill>
              </a:rPr>
              <a:t>）</a:t>
            </a:r>
            <a:r>
              <a:rPr lang="zh-CN" altLang="en-US" dirty="0" smtClean="0">
                <a:solidFill>
                  <a:srgbClr val="FF0000"/>
                </a:solidFill>
              </a:rPr>
              <a:t>结构，即</a:t>
            </a:r>
            <a:r>
              <a:rPr lang="zh-CN" altLang="en-US" dirty="0">
                <a:solidFill>
                  <a:srgbClr val="FF0000"/>
                </a:solidFill>
              </a:rPr>
              <a:t>浏览器和服务器结构。</a:t>
            </a:r>
            <a:r>
              <a:rPr lang="zh-CN" altLang="en-US" dirty="0"/>
              <a:t>它是随着</a:t>
            </a:r>
            <a:r>
              <a:rPr lang="en-US" altLang="zh-CN" dirty="0"/>
              <a:t>Internet</a:t>
            </a:r>
            <a:r>
              <a:rPr lang="zh-CN" altLang="en-US" dirty="0"/>
              <a:t>技术的兴起，对</a:t>
            </a:r>
            <a:r>
              <a:rPr lang="en-US" altLang="zh-CN" dirty="0"/>
              <a:t>C/S</a:t>
            </a:r>
            <a:r>
              <a:rPr lang="zh-CN" altLang="en-US" dirty="0"/>
              <a:t>结构的一种变化或者改进的结构。在这种结构下，用户工作界面是</a:t>
            </a:r>
            <a:r>
              <a:rPr lang="zh-CN" altLang="en-US" dirty="0" smtClean="0"/>
              <a:t>通过浏览器</a:t>
            </a:r>
            <a:r>
              <a:rPr lang="zh-CN" altLang="en-US" dirty="0"/>
              <a:t>来实现</a:t>
            </a:r>
            <a:r>
              <a:rPr lang="zh-CN" altLang="en-US" dirty="0" smtClean="0"/>
              <a:t>，主要</a:t>
            </a:r>
            <a:r>
              <a:rPr lang="zh-CN" altLang="en-US" dirty="0"/>
              <a:t>事务逻辑在服务器</a:t>
            </a:r>
            <a:r>
              <a:rPr lang="zh-CN" altLang="en-US" dirty="0" smtClean="0"/>
              <a:t>端实现。这种结构模式大大</a:t>
            </a:r>
            <a:r>
              <a:rPr lang="zh-CN" altLang="en-US" dirty="0"/>
              <a:t>简化了客户端电脑载荷，减轻了系统维护与升级的成本和</a:t>
            </a:r>
            <a:r>
              <a:rPr lang="zh-CN" altLang="en-US" dirty="0" smtClean="0"/>
              <a:t>工作量。</a:t>
            </a:r>
            <a:endParaRPr lang="zh-CN" altLang="en-US" dirty="0"/>
          </a:p>
        </p:txBody>
      </p:sp>
      <p:sp>
        <p:nvSpPr>
          <p:cNvPr id="4" name="灯片编号占位符 3"/>
          <p:cNvSpPr>
            <a:spLocks noGrp="1"/>
          </p:cNvSpPr>
          <p:nvPr>
            <p:ph type="sldNum" sz="quarter" idx="10"/>
          </p:nvPr>
        </p:nvSpPr>
        <p:spPr/>
        <p:txBody>
          <a:bodyPr/>
          <a:lstStyle/>
          <a:p>
            <a:fld id="{60C98023-FE4C-47BA-83F9-ADD274808F93}" type="slidenum">
              <a:rPr lang="en-US" altLang="zh-CN" smtClean="0"/>
              <a:pPr/>
              <a:t>56</a:t>
            </a:fld>
            <a:endParaRPr lang="en-US" altLang="zh-CN"/>
          </a:p>
        </p:txBody>
      </p:sp>
    </p:spTree>
    <p:extLst>
      <p:ext uri="{BB962C8B-B14F-4D97-AF65-F5344CB8AC3E}">
        <p14:creationId xmlns:p14="http://schemas.microsoft.com/office/powerpoint/2010/main" val="2070008289"/>
      </p:ext>
    </p:extLst>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214E4EB0-0E6E-464E-988D-3F5F2BE7D603}" type="slidenum">
              <a:rPr lang="en-US" altLang="zh-CN"/>
              <a:pPr/>
              <a:t>57</a:t>
            </a:fld>
            <a:endParaRPr lang="en-US" altLang="zh-CN"/>
          </a:p>
        </p:txBody>
      </p:sp>
      <p:sp>
        <p:nvSpPr>
          <p:cNvPr id="1479682" name="Rectangle 2"/>
          <p:cNvSpPr>
            <a:spLocks noGrp="1" noChangeArrowheads="1"/>
          </p:cNvSpPr>
          <p:nvPr>
            <p:ph type="title"/>
          </p:nvPr>
        </p:nvSpPr>
        <p:spPr/>
        <p:txBody>
          <a:bodyPr/>
          <a:lstStyle/>
          <a:p>
            <a:r>
              <a:rPr lang="zh-CN" altLang="en-US" sz="4400" dirty="0" smtClean="0">
                <a:latin typeface="华文琥珀" pitchFamily="2" charset="-122"/>
              </a:rPr>
              <a:t>第</a:t>
            </a:r>
            <a:r>
              <a:rPr lang="en-US" altLang="zh-CN" sz="4400" dirty="0" smtClean="0">
                <a:latin typeface="华文琥珀" pitchFamily="2" charset="-122"/>
              </a:rPr>
              <a:t>5</a:t>
            </a:r>
            <a:r>
              <a:rPr lang="zh-CN" altLang="en-US" sz="4400" dirty="0" smtClean="0">
                <a:latin typeface="华文琥珀" pitchFamily="2" charset="-122"/>
              </a:rPr>
              <a:t>章 数据库</a:t>
            </a:r>
            <a:r>
              <a:rPr lang="zh-CN" altLang="en-US" sz="4400" dirty="0">
                <a:latin typeface="华文琥珀" pitchFamily="2" charset="-122"/>
              </a:rPr>
              <a:t>技术</a:t>
            </a:r>
          </a:p>
        </p:txBody>
      </p:sp>
      <p:sp>
        <p:nvSpPr>
          <p:cNvPr id="1479683" name="Rectangle 3"/>
          <p:cNvSpPr>
            <a:spLocks noGrp="1" noChangeArrowheads="1"/>
          </p:cNvSpPr>
          <p:nvPr>
            <p:ph type="body" idx="1"/>
          </p:nvPr>
        </p:nvSpPr>
        <p:spPr>
          <a:xfrm>
            <a:off x="468313" y="1268413"/>
            <a:ext cx="7920037" cy="4464050"/>
          </a:xfrm>
        </p:spPr>
        <p:txBody>
          <a:bodyPr/>
          <a:lstStyle/>
          <a:p>
            <a:pPr>
              <a:lnSpc>
                <a:spcPct val="120000"/>
              </a:lnSpc>
            </a:pPr>
            <a:r>
              <a:rPr lang="zh-CN" altLang="en-US" sz="2600" b="1"/>
              <a:t>通过</a:t>
            </a:r>
            <a:r>
              <a:rPr lang="zh-CN" altLang="en-US" sz="2600" b="1" smtClean="0"/>
              <a:t>本章学习</a:t>
            </a:r>
            <a:r>
              <a:rPr lang="zh-CN" altLang="en-US" sz="2600" b="1" dirty="0"/>
              <a:t>，应理解和掌握：</a:t>
            </a:r>
          </a:p>
          <a:p>
            <a:pPr lvl="1">
              <a:lnSpc>
                <a:spcPct val="120000"/>
              </a:lnSpc>
            </a:pPr>
            <a:r>
              <a:rPr lang="zh-CN" altLang="en-US" sz="2200" b="1" dirty="0"/>
              <a:t>数据库系统概念</a:t>
            </a:r>
          </a:p>
          <a:p>
            <a:pPr lvl="1">
              <a:lnSpc>
                <a:spcPct val="120000"/>
              </a:lnSpc>
            </a:pPr>
            <a:r>
              <a:rPr lang="zh-CN" altLang="en-US" sz="2200" b="1" dirty="0"/>
              <a:t>数据处理的意义 </a:t>
            </a:r>
          </a:p>
          <a:p>
            <a:pPr lvl="1">
              <a:lnSpc>
                <a:spcPct val="120000"/>
              </a:lnSpc>
            </a:pPr>
            <a:r>
              <a:rPr lang="zh-CN" altLang="en-US" sz="2200" b="1" dirty="0"/>
              <a:t>数据处理的过程</a:t>
            </a:r>
          </a:p>
          <a:p>
            <a:pPr lvl="1">
              <a:lnSpc>
                <a:spcPct val="120000"/>
              </a:lnSpc>
            </a:pPr>
            <a:r>
              <a:rPr lang="zh-CN" altLang="en-US" sz="2200" b="1" dirty="0"/>
              <a:t>数据的收集与组织</a:t>
            </a:r>
          </a:p>
          <a:p>
            <a:pPr lvl="1">
              <a:lnSpc>
                <a:spcPct val="120000"/>
              </a:lnSpc>
            </a:pPr>
            <a:r>
              <a:rPr lang="zh-CN" altLang="en-US" sz="2200" b="1" dirty="0"/>
              <a:t>用</a:t>
            </a:r>
            <a:r>
              <a:rPr lang="en-US" altLang="zh-CN" sz="2200" b="1" dirty="0"/>
              <a:t>E-R</a:t>
            </a:r>
            <a:r>
              <a:rPr lang="zh-CN" altLang="en-US" sz="2200" b="1" dirty="0"/>
              <a:t>图设计数据表</a:t>
            </a:r>
          </a:p>
          <a:p>
            <a:pPr lvl="1">
              <a:lnSpc>
                <a:spcPct val="120000"/>
              </a:lnSpc>
            </a:pPr>
            <a:r>
              <a:rPr lang="en-US" altLang="zh-CN" sz="2200" b="1" dirty="0"/>
              <a:t>SQL</a:t>
            </a:r>
            <a:r>
              <a:rPr lang="zh-CN" altLang="en-US" sz="2200" b="1" dirty="0"/>
              <a:t>语言体系</a:t>
            </a:r>
          </a:p>
          <a:p>
            <a:pPr lvl="1">
              <a:lnSpc>
                <a:spcPct val="120000"/>
              </a:lnSpc>
            </a:pPr>
            <a:r>
              <a:rPr lang="zh-CN" altLang="en-US" sz="2200" b="1" dirty="0"/>
              <a:t>用</a:t>
            </a:r>
            <a:r>
              <a:rPr lang="en-US" altLang="zh-CN" sz="2200" b="1" dirty="0"/>
              <a:t>Access</a:t>
            </a:r>
            <a:r>
              <a:rPr lang="zh-CN" altLang="en-US" sz="2200" b="1" dirty="0"/>
              <a:t>解决相对简单的数据管理问题</a:t>
            </a:r>
            <a:br>
              <a:rPr lang="zh-CN" altLang="en-US" sz="2200" b="1" dirty="0"/>
            </a:br>
            <a:endParaRPr lang="zh-CN" altLang="en-US" sz="2200" b="1" dirty="0"/>
          </a:p>
        </p:txBody>
      </p:sp>
    </p:spTree>
    <p:extLst>
      <p:ext uri="{BB962C8B-B14F-4D97-AF65-F5344CB8AC3E}">
        <p14:creationId xmlns:p14="http://schemas.microsoft.com/office/powerpoint/2010/main" val="17241440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1479683">
                                            <p:txEl>
                                              <p:pRg st="0" end="0"/>
                                            </p:txEl>
                                          </p:spTgt>
                                        </p:tgtEl>
                                        <p:attrNameLst>
                                          <p:attrName>style.visibility</p:attrName>
                                        </p:attrNameLst>
                                      </p:cBhvr>
                                      <p:to>
                                        <p:strVal val="visible"/>
                                      </p:to>
                                    </p:set>
                                    <p:anim calcmode="lin" valueType="num">
                                      <p:cBhvr>
                                        <p:cTn id="7" dur="500" fill="hold"/>
                                        <p:tgtEl>
                                          <p:spTgt spid="14796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7968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7968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47968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500"/>
                            </p:stCondLst>
                            <p:childTnLst>
                              <p:par>
                                <p:cTn id="12" presetID="15" presetClass="entr" presetSubtype="0" fill="hold" nodeType="afterEffect">
                                  <p:stCondLst>
                                    <p:cond delay="0"/>
                                  </p:stCondLst>
                                  <p:childTnLst>
                                    <p:set>
                                      <p:cBhvr>
                                        <p:cTn id="13" dur="1" fill="hold">
                                          <p:stCondLst>
                                            <p:cond delay="0"/>
                                          </p:stCondLst>
                                        </p:cTn>
                                        <p:tgtEl>
                                          <p:spTgt spid="1479683">
                                            <p:txEl>
                                              <p:pRg st="1" end="1"/>
                                            </p:txEl>
                                          </p:spTgt>
                                        </p:tgtEl>
                                        <p:attrNameLst>
                                          <p:attrName>style.visibility</p:attrName>
                                        </p:attrNameLst>
                                      </p:cBhvr>
                                      <p:to>
                                        <p:strVal val="visible"/>
                                      </p:to>
                                    </p:set>
                                    <p:anim calcmode="lin" valueType="num">
                                      <p:cBhvr>
                                        <p:cTn id="14" dur="500" fill="hold"/>
                                        <p:tgtEl>
                                          <p:spTgt spid="147968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47968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147968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147968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1000"/>
                            </p:stCondLst>
                            <p:childTnLst>
                              <p:par>
                                <p:cTn id="19" presetID="15" presetClass="entr" presetSubtype="0" fill="hold" nodeType="afterEffect">
                                  <p:stCondLst>
                                    <p:cond delay="0"/>
                                  </p:stCondLst>
                                  <p:childTnLst>
                                    <p:set>
                                      <p:cBhvr>
                                        <p:cTn id="20" dur="1" fill="hold">
                                          <p:stCondLst>
                                            <p:cond delay="0"/>
                                          </p:stCondLst>
                                        </p:cTn>
                                        <p:tgtEl>
                                          <p:spTgt spid="1479683">
                                            <p:txEl>
                                              <p:pRg st="2" end="2"/>
                                            </p:txEl>
                                          </p:spTgt>
                                        </p:tgtEl>
                                        <p:attrNameLst>
                                          <p:attrName>style.visibility</p:attrName>
                                        </p:attrNameLst>
                                      </p:cBhvr>
                                      <p:to>
                                        <p:strVal val="visible"/>
                                      </p:to>
                                    </p:set>
                                    <p:anim calcmode="lin" valueType="num">
                                      <p:cBhvr>
                                        <p:cTn id="21" dur="500" fill="hold"/>
                                        <p:tgtEl>
                                          <p:spTgt spid="147968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479683">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147968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147968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1500"/>
                            </p:stCondLst>
                            <p:childTnLst>
                              <p:par>
                                <p:cTn id="26" presetID="15" presetClass="entr" presetSubtype="0" fill="hold" nodeType="afterEffect">
                                  <p:stCondLst>
                                    <p:cond delay="0"/>
                                  </p:stCondLst>
                                  <p:childTnLst>
                                    <p:set>
                                      <p:cBhvr>
                                        <p:cTn id="27" dur="1" fill="hold">
                                          <p:stCondLst>
                                            <p:cond delay="0"/>
                                          </p:stCondLst>
                                        </p:cTn>
                                        <p:tgtEl>
                                          <p:spTgt spid="1479683">
                                            <p:txEl>
                                              <p:pRg st="3" end="3"/>
                                            </p:txEl>
                                          </p:spTgt>
                                        </p:tgtEl>
                                        <p:attrNameLst>
                                          <p:attrName>style.visibility</p:attrName>
                                        </p:attrNameLst>
                                      </p:cBhvr>
                                      <p:to>
                                        <p:strVal val="visible"/>
                                      </p:to>
                                    </p:set>
                                    <p:anim calcmode="lin" valueType="num">
                                      <p:cBhvr>
                                        <p:cTn id="28" dur="500" fill="hold"/>
                                        <p:tgtEl>
                                          <p:spTgt spid="147968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479683">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147968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147968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2000"/>
                            </p:stCondLst>
                            <p:childTnLst>
                              <p:par>
                                <p:cTn id="33" presetID="15" presetClass="entr" presetSubtype="0" fill="hold" nodeType="afterEffect">
                                  <p:stCondLst>
                                    <p:cond delay="0"/>
                                  </p:stCondLst>
                                  <p:childTnLst>
                                    <p:set>
                                      <p:cBhvr>
                                        <p:cTn id="34" dur="1" fill="hold">
                                          <p:stCondLst>
                                            <p:cond delay="0"/>
                                          </p:stCondLst>
                                        </p:cTn>
                                        <p:tgtEl>
                                          <p:spTgt spid="1479683">
                                            <p:txEl>
                                              <p:pRg st="4" end="4"/>
                                            </p:txEl>
                                          </p:spTgt>
                                        </p:tgtEl>
                                        <p:attrNameLst>
                                          <p:attrName>style.visibility</p:attrName>
                                        </p:attrNameLst>
                                      </p:cBhvr>
                                      <p:to>
                                        <p:strVal val="visible"/>
                                      </p:to>
                                    </p:set>
                                    <p:anim calcmode="lin" valueType="num">
                                      <p:cBhvr>
                                        <p:cTn id="35" dur="500" fill="hold"/>
                                        <p:tgtEl>
                                          <p:spTgt spid="147968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479683">
                                            <p:txEl>
                                              <p:pRg st="4" end="4"/>
                                            </p:txEl>
                                          </p:spTgt>
                                        </p:tgtEl>
                                        <p:attrNameLst>
                                          <p:attrName>ppt_h</p:attrName>
                                        </p:attrNameLst>
                                      </p:cBhvr>
                                      <p:tavLst>
                                        <p:tav tm="0">
                                          <p:val>
                                            <p:fltVal val="0"/>
                                          </p:val>
                                        </p:tav>
                                        <p:tav tm="100000">
                                          <p:val>
                                            <p:strVal val="#ppt_h"/>
                                          </p:val>
                                        </p:tav>
                                      </p:tavLst>
                                    </p:anim>
                                    <p:anim calcmode="lin" valueType="num">
                                      <p:cBhvr>
                                        <p:cTn id="37" dur="500" fill="hold"/>
                                        <p:tgtEl>
                                          <p:spTgt spid="147968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147968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nodeType="afterGroup">
                            <p:stCondLst>
                              <p:cond delay="2500"/>
                            </p:stCondLst>
                            <p:childTnLst>
                              <p:par>
                                <p:cTn id="40" presetID="15" presetClass="entr" presetSubtype="0" fill="hold" nodeType="afterEffect">
                                  <p:stCondLst>
                                    <p:cond delay="0"/>
                                  </p:stCondLst>
                                  <p:childTnLst>
                                    <p:set>
                                      <p:cBhvr>
                                        <p:cTn id="41" dur="1" fill="hold">
                                          <p:stCondLst>
                                            <p:cond delay="0"/>
                                          </p:stCondLst>
                                        </p:cTn>
                                        <p:tgtEl>
                                          <p:spTgt spid="1479683">
                                            <p:txEl>
                                              <p:pRg st="5" end="5"/>
                                            </p:txEl>
                                          </p:spTgt>
                                        </p:tgtEl>
                                        <p:attrNameLst>
                                          <p:attrName>style.visibility</p:attrName>
                                        </p:attrNameLst>
                                      </p:cBhvr>
                                      <p:to>
                                        <p:strVal val="visible"/>
                                      </p:to>
                                    </p:set>
                                    <p:anim calcmode="lin" valueType="num">
                                      <p:cBhvr>
                                        <p:cTn id="42" dur="500" fill="hold"/>
                                        <p:tgtEl>
                                          <p:spTgt spid="147968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479683">
                                            <p:txEl>
                                              <p:pRg st="5" end="5"/>
                                            </p:txEl>
                                          </p:spTgt>
                                        </p:tgtEl>
                                        <p:attrNameLst>
                                          <p:attrName>ppt_h</p:attrName>
                                        </p:attrNameLst>
                                      </p:cBhvr>
                                      <p:tavLst>
                                        <p:tav tm="0">
                                          <p:val>
                                            <p:fltVal val="0"/>
                                          </p:val>
                                        </p:tav>
                                        <p:tav tm="100000">
                                          <p:val>
                                            <p:strVal val="#ppt_h"/>
                                          </p:val>
                                        </p:tav>
                                      </p:tavLst>
                                    </p:anim>
                                    <p:anim calcmode="lin" valueType="num">
                                      <p:cBhvr>
                                        <p:cTn id="44" dur="500" fill="hold"/>
                                        <p:tgtEl>
                                          <p:spTgt spid="147968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147968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nodeType="afterGroup">
                            <p:stCondLst>
                              <p:cond delay="3000"/>
                            </p:stCondLst>
                            <p:childTnLst>
                              <p:par>
                                <p:cTn id="47" presetID="15" presetClass="entr" presetSubtype="0" fill="hold" nodeType="afterEffect">
                                  <p:stCondLst>
                                    <p:cond delay="0"/>
                                  </p:stCondLst>
                                  <p:childTnLst>
                                    <p:set>
                                      <p:cBhvr>
                                        <p:cTn id="48" dur="1" fill="hold">
                                          <p:stCondLst>
                                            <p:cond delay="0"/>
                                          </p:stCondLst>
                                        </p:cTn>
                                        <p:tgtEl>
                                          <p:spTgt spid="1479683">
                                            <p:txEl>
                                              <p:pRg st="6" end="6"/>
                                            </p:txEl>
                                          </p:spTgt>
                                        </p:tgtEl>
                                        <p:attrNameLst>
                                          <p:attrName>style.visibility</p:attrName>
                                        </p:attrNameLst>
                                      </p:cBhvr>
                                      <p:to>
                                        <p:strVal val="visible"/>
                                      </p:to>
                                    </p:set>
                                    <p:anim calcmode="lin" valueType="num">
                                      <p:cBhvr>
                                        <p:cTn id="49" dur="500" fill="hold"/>
                                        <p:tgtEl>
                                          <p:spTgt spid="147968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1479683">
                                            <p:txEl>
                                              <p:pRg st="6" end="6"/>
                                            </p:txEl>
                                          </p:spTgt>
                                        </p:tgtEl>
                                        <p:attrNameLst>
                                          <p:attrName>ppt_h</p:attrName>
                                        </p:attrNameLst>
                                      </p:cBhvr>
                                      <p:tavLst>
                                        <p:tav tm="0">
                                          <p:val>
                                            <p:fltVal val="0"/>
                                          </p:val>
                                        </p:tav>
                                        <p:tav tm="100000">
                                          <p:val>
                                            <p:strVal val="#ppt_h"/>
                                          </p:val>
                                        </p:tav>
                                      </p:tavLst>
                                    </p:anim>
                                    <p:anim calcmode="lin" valueType="num">
                                      <p:cBhvr>
                                        <p:cTn id="51" dur="500" fill="hold"/>
                                        <p:tgtEl>
                                          <p:spTgt spid="147968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2" dur="500" fill="hold"/>
                                        <p:tgtEl>
                                          <p:spTgt spid="147968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53" fill="hold" nodeType="afterGroup">
                            <p:stCondLst>
                              <p:cond delay="3500"/>
                            </p:stCondLst>
                            <p:childTnLst>
                              <p:par>
                                <p:cTn id="54" presetID="15" presetClass="entr" presetSubtype="0" fill="hold" nodeType="afterEffect">
                                  <p:stCondLst>
                                    <p:cond delay="0"/>
                                  </p:stCondLst>
                                  <p:childTnLst>
                                    <p:set>
                                      <p:cBhvr>
                                        <p:cTn id="55" dur="1" fill="hold">
                                          <p:stCondLst>
                                            <p:cond delay="0"/>
                                          </p:stCondLst>
                                        </p:cTn>
                                        <p:tgtEl>
                                          <p:spTgt spid="1479683">
                                            <p:txEl>
                                              <p:pRg st="7" end="7"/>
                                            </p:txEl>
                                          </p:spTgt>
                                        </p:tgtEl>
                                        <p:attrNameLst>
                                          <p:attrName>style.visibility</p:attrName>
                                        </p:attrNameLst>
                                      </p:cBhvr>
                                      <p:to>
                                        <p:strVal val="visible"/>
                                      </p:to>
                                    </p:set>
                                    <p:anim calcmode="lin" valueType="num">
                                      <p:cBhvr>
                                        <p:cTn id="56" dur="500" fill="hold"/>
                                        <p:tgtEl>
                                          <p:spTgt spid="147968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1479683">
                                            <p:txEl>
                                              <p:pRg st="7" end="7"/>
                                            </p:txEl>
                                          </p:spTgt>
                                        </p:tgtEl>
                                        <p:attrNameLst>
                                          <p:attrName>ppt_h</p:attrName>
                                        </p:attrNameLst>
                                      </p:cBhvr>
                                      <p:tavLst>
                                        <p:tav tm="0">
                                          <p:val>
                                            <p:fltVal val="0"/>
                                          </p:val>
                                        </p:tav>
                                        <p:tav tm="100000">
                                          <p:val>
                                            <p:strVal val="#ppt_h"/>
                                          </p:val>
                                        </p:tav>
                                      </p:tavLst>
                                    </p:anim>
                                    <p:anim calcmode="lin" valueType="num">
                                      <p:cBhvr>
                                        <p:cTn id="58" dur="500" fill="hold"/>
                                        <p:tgtEl>
                                          <p:spTgt spid="147968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9" dur="500" fill="hold"/>
                                        <p:tgtEl>
                                          <p:spTgt spid="147968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4"/>
          <p:cNvSpPr>
            <a:spLocks noGrp="1" noChangeArrowheads="1"/>
          </p:cNvSpPr>
          <p:nvPr>
            <p:ph type="sldNum" sz="quarter" idx="4294967295"/>
          </p:nvPr>
        </p:nvSpPr>
        <p:spPr>
          <a:xfrm>
            <a:off x="8172450" y="6237288"/>
            <a:ext cx="971550" cy="457200"/>
          </a:xfrm>
          <a:prstGeom prst="rect">
            <a:avLst/>
          </a:prstGeom>
        </p:spPr>
        <p:txBody>
          <a:bodyPr/>
          <a:lstStyle/>
          <a:p>
            <a:fld id="{C3E7B3CA-9E54-4063-8445-5A99C945AAED}" type="slidenum">
              <a:rPr lang="en-US" altLang="zh-CN"/>
              <a:pPr/>
              <a:t>58</a:t>
            </a:fld>
            <a:endParaRPr lang="en-US" altLang="zh-CN"/>
          </a:p>
        </p:txBody>
      </p:sp>
      <p:sp>
        <p:nvSpPr>
          <p:cNvPr id="1544194" name="Rectangle 2"/>
          <p:cNvSpPr>
            <a:spLocks noGrp="1" noChangeArrowheads="1"/>
          </p:cNvSpPr>
          <p:nvPr>
            <p:ph type="ctrTitle"/>
          </p:nvPr>
        </p:nvSpPr>
        <p:spPr>
          <a:xfrm>
            <a:off x="395288" y="3429000"/>
            <a:ext cx="3744912" cy="1655763"/>
          </a:xfrm>
        </p:spPr>
        <p:txBody>
          <a:bodyPr/>
          <a:lstStyle/>
          <a:p>
            <a:pPr algn="ctr"/>
            <a:r>
              <a:rPr lang="zh-CN" altLang="en-US" sz="4600"/>
              <a:t>今天暂且</a:t>
            </a:r>
            <a:r>
              <a:rPr lang="en-US" sz="4600"/>
              <a:t>到此</a:t>
            </a:r>
            <a:r>
              <a:rPr lang="zh-CN" altLang="en-US" sz="4600"/>
              <a:t/>
            </a:r>
            <a:br>
              <a:rPr lang="zh-CN" altLang="en-US" sz="4600"/>
            </a:br>
            <a:r>
              <a:rPr lang="en-US" sz="4600"/>
              <a:t>谢谢大家</a:t>
            </a:r>
            <a:endParaRPr lang="zh-CN" altLang="en-US" sz="4600"/>
          </a:p>
        </p:txBody>
      </p:sp>
      <p:sp>
        <p:nvSpPr>
          <p:cNvPr id="1544195" name="AutoShape 3" descr="cat"/>
          <p:cNvSpPr>
            <a:spLocks noChangeArrowheads="1"/>
          </p:cNvSpPr>
          <p:nvPr/>
        </p:nvSpPr>
        <p:spPr bwMode="auto">
          <a:xfrm>
            <a:off x="4500563" y="2852738"/>
            <a:ext cx="3097212" cy="2665412"/>
          </a:xfrm>
          <a:prstGeom prst="cloudCallout">
            <a:avLst>
              <a:gd name="adj1" fmla="val -77625"/>
              <a:gd name="adj2" fmla="val -51014"/>
            </a:avLst>
          </a:prstGeom>
          <a:blipFill dpi="0" rotWithShape="0">
            <a:blip r:embed="rId3"/>
            <a:srcRect/>
            <a:stretch>
              <a:fillRect/>
            </a:stretch>
          </a:blipFill>
          <a:ln w="9525">
            <a:solidFill>
              <a:schemeClr val="bg2"/>
            </a:solidFill>
            <a:round/>
            <a:headEnd/>
            <a:tailEnd/>
          </a:ln>
          <a:effectLst/>
          <a:extLs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anchor="ctr"/>
          <a:lstStyle/>
          <a:p>
            <a:endParaRPr lang="zh-CN" altLang="zh-CN" b="0">
              <a:ea typeface="宋体" charset="-122"/>
            </a:endParaRPr>
          </a:p>
        </p:txBody>
      </p:sp>
      <p:sp>
        <p:nvSpPr>
          <p:cNvPr id="1544196" name="WordArt 4" descr="纸袋"/>
          <p:cNvSpPr>
            <a:spLocks noChangeArrowheads="1" noChangeShapeType="1" noTextEdit="1"/>
          </p:cNvSpPr>
          <p:nvPr/>
        </p:nvSpPr>
        <p:spPr bwMode="auto">
          <a:xfrm>
            <a:off x="3132138" y="1052513"/>
            <a:ext cx="5040312" cy="1296987"/>
          </a:xfrm>
          <a:prstGeom prst="rect">
            <a:avLst/>
          </a:prstGeom>
        </p:spPr>
        <p:txBody>
          <a:bodyPr wrap="none" fromWordArt="1">
            <a:prstTxWarp prst="textPlain">
              <a:avLst>
                <a:gd name="adj" fmla="val 50000"/>
              </a:avLst>
            </a:prstTxWarp>
          </a:bodyPr>
          <a:lstStyle/>
          <a:p>
            <a:r>
              <a:rPr lang="zh-CN" altLang="en-US"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华文琥珀"/>
                <a:ea typeface="华文琥珀"/>
              </a:rPr>
              <a:t>下课了</a:t>
            </a:r>
            <a:r>
              <a:rPr lang="en-US" altLang="zh-CN"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华文琥珀"/>
                <a:ea typeface="华文琥珀"/>
              </a:rPr>
              <a:t>!</a:t>
            </a:r>
            <a:endParaRPr lang="zh-CN" altLang="en-US"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华文琥珀"/>
              <a:ea typeface="华文琥珀"/>
            </a:endParaRPr>
          </a:p>
        </p:txBody>
      </p:sp>
      <p:pic>
        <p:nvPicPr>
          <p:cNvPr id="1544197" name="等待是爱情的一种方式.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395288" y="1844675"/>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808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utoRev="1" fill="hold" grpId="0" nodeType="withEffect">
                                  <p:stCondLst>
                                    <p:cond delay="0"/>
                                  </p:stCondLst>
                                  <p:endCondLst>
                                    <p:cond evt="onNext" delay="0">
                                      <p:tgtEl>
                                        <p:sldTgt/>
                                      </p:tgtEl>
                                    </p:cond>
                                  </p:endCondLst>
                                  <p:childTnLst>
                                    <p:animScale>
                                      <p:cBhvr>
                                        <p:cTn id="6" dur="2000" fill="hold"/>
                                        <p:tgtEl>
                                          <p:spTgt spid="1544196"/>
                                        </p:tgtEl>
                                      </p:cBhvr>
                                      <p:by x="150000" y="150000"/>
                                    </p:animScale>
                                  </p:childTnLst>
                                </p:cTn>
                              </p:par>
                            </p:childTnLst>
                          </p:cTn>
                        </p:par>
                        <p:par>
                          <p:cTn id="7" fill="hold" nodeType="afterGroup">
                            <p:stCondLst>
                              <p:cond delay="4000"/>
                            </p:stCondLst>
                            <p:childTnLst>
                              <p:par>
                                <p:cTn id="8" presetID="1" presetClass="mediacall" presetSubtype="0" fill="hold" nodeType="afterEffect">
                                  <p:stCondLst>
                                    <p:cond delay="0"/>
                                  </p:stCondLst>
                                  <p:childTnLst>
                                    <p:cmd type="call" cmd="playFrom(0.0)">
                                      <p:cBhvr>
                                        <p:cTn id="9" dur="222000" fill="hold"/>
                                        <p:tgtEl>
                                          <p:spTgt spid="15441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repeatCount="indefinite" fill="hold" display="0">
                  <p:stCondLst>
                    <p:cond delay="indefinite"/>
                  </p:stCondLst>
                  <p:endCondLst>
                    <p:cond evt="onPrev" delay="0">
                      <p:tgtEl>
                        <p:sldTgt/>
                      </p:tgtEl>
                    </p:cond>
                    <p:cond evt="onStopAudio" delay="0">
                      <p:tgtEl>
                        <p:sldTgt/>
                      </p:tgtEl>
                    </p:cond>
                    <p:cond evt="onNext" delay="0">
                      <p:tgtEl>
                        <p:sldTgt/>
                      </p:tgtEl>
                    </p:cond>
                  </p:endCondLst>
                </p:cTn>
                <p:tgtEl>
                  <p:spTgt spid="1544197"/>
                </p:tgtEl>
              </p:cMediaNode>
            </p:audio>
          </p:childTnLst>
        </p:cTn>
      </p:par>
    </p:tnLst>
    <p:bldLst>
      <p:bldP spid="15441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B10C453F-5052-429B-8F10-97B646093C13}" type="slidenum">
              <a:rPr lang="en-US" altLang="zh-CN"/>
              <a:pPr/>
              <a:t>6</a:t>
            </a:fld>
            <a:endParaRPr lang="en-US" altLang="zh-CN"/>
          </a:p>
        </p:txBody>
      </p:sp>
      <p:sp>
        <p:nvSpPr>
          <p:cNvPr id="1675266" name="Rectangle 2"/>
          <p:cNvSpPr>
            <a:spLocks noGrp="1" noChangeArrowheads="1"/>
          </p:cNvSpPr>
          <p:nvPr>
            <p:ph type="body" idx="1"/>
          </p:nvPr>
        </p:nvSpPr>
        <p:spPr>
          <a:xfrm>
            <a:off x="0" y="980729"/>
            <a:ext cx="9144000" cy="4824760"/>
          </a:xfrm>
        </p:spPr>
        <p:txBody>
          <a:bodyPr/>
          <a:lstStyle/>
          <a:p>
            <a:r>
              <a:rPr lang="zh-CN" altLang="en-US" sz="3200" b="1" dirty="0">
                <a:latin typeface="华文琥珀" pitchFamily="2" charset="-122"/>
              </a:rPr>
              <a:t>身边的数据库</a:t>
            </a:r>
            <a:endParaRPr lang="zh-CN" altLang="en-US" sz="3200" b="1" dirty="0"/>
          </a:p>
          <a:p>
            <a:pPr lvl="1"/>
            <a:r>
              <a:rPr lang="zh-CN" altLang="en-US" sz="2400" b="1" dirty="0"/>
              <a:t>你的</a:t>
            </a:r>
            <a:r>
              <a:rPr lang="zh-CN" altLang="en-US" sz="2400" b="1" dirty="0" smtClean="0"/>
              <a:t>身份户籍</a:t>
            </a:r>
            <a:r>
              <a:rPr lang="zh-CN" altLang="en-US" sz="2400" b="1" dirty="0"/>
              <a:t>信息存储在居民信息管理中心的数据库中；</a:t>
            </a:r>
          </a:p>
          <a:p>
            <a:pPr lvl="1"/>
            <a:r>
              <a:rPr lang="zh-CN" altLang="en-US" sz="2400" b="1" dirty="0"/>
              <a:t>你</a:t>
            </a:r>
            <a:r>
              <a:rPr lang="zh-CN" altLang="en-US" sz="2400" b="1" dirty="0" smtClean="0"/>
              <a:t>的电话</a:t>
            </a:r>
            <a:r>
              <a:rPr lang="zh-CN" altLang="en-US" sz="2400" b="1" dirty="0"/>
              <a:t>信息存储</a:t>
            </a:r>
            <a:r>
              <a:rPr lang="zh-CN" altLang="en-US" sz="2400" b="1" dirty="0" smtClean="0"/>
              <a:t>在</a:t>
            </a:r>
            <a:r>
              <a:rPr lang="zh-CN" altLang="en-US" sz="2400" b="1" dirty="0" smtClean="0"/>
              <a:t>运营商</a:t>
            </a:r>
            <a:r>
              <a:rPr lang="zh-CN" altLang="en-US" sz="2400" b="1" dirty="0" smtClean="0"/>
              <a:t>的数据库</a:t>
            </a:r>
            <a:r>
              <a:rPr lang="zh-CN" altLang="en-US" sz="2400" b="1" dirty="0"/>
              <a:t>中；</a:t>
            </a:r>
          </a:p>
          <a:p>
            <a:pPr lvl="1"/>
            <a:r>
              <a:rPr lang="zh-CN" altLang="en-US" sz="2400" b="1" dirty="0"/>
              <a:t>你的</a:t>
            </a:r>
            <a:r>
              <a:rPr lang="zh-CN" altLang="en-US" sz="2400" b="1" dirty="0" smtClean="0"/>
              <a:t>银行卡</a:t>
            </a:r>
            <a:r>
              <a:rPr lang="zh-CN" altLang="en-US" sz="2400" b="1" dirty="0"/>
              <a:t>信息存储在</a:t>
            </a:r>
            <a:r>
              <a:rPr lang="zh-CN" altLang="en-US" sz="2400" b="1" dirty="0" smtClean="0"/>
              <a:t>银行的</a:t>
            </a:r>
            <a:r>
              <a:rPr lang="zh-CN" altLang="en-US" sz="2400" b="1" dirty="0"/>
              <a:t>数据库中；</a:t>
            </a:r>
          </a:p>
          <a:p>
            <a:pPr lvl="1"/>
            <a:r>
              <a:rPr lang="zh-CN" altLang="en-US" sz="2400" b="1" dirty="0" smtClean="0"/>
              <a:t>你</a:t>
            </a:r>
            <a:r>
              <a:rPr lang="zh-CN" altLang="en-US" sz="2400" b="1" dirty="0"/>
              <a:t>到</a:t>
            </a:r>
            <a:r>
              <a:rPr lang="zh-CN" altLang="en-US" sz="2400" b="1" dirty="0" smtClean="0"/>
              <a:t>图书馆查阅</a:t>
            </a:r>
            <a:r>
              <a:rPr lang="zh-CN" altLang="en-US" sz="2400" b="1" dirty="0"/>
              <a:t>书籍时</a:t>
            </a:r>
            <a:r>
              <a:rPr lang="zh-CN" altLang="en-US" sz="2400" b="1" dirty="0" smtClean="0"/>
              <a:t>，书籍信息来自图书馆的数据库；</a:t>
            </a:r>
            <a:endParaRPr lang="zh-CN" altLang="en-US" sz="2400" b="1" dirty="0"/>
          </a:p>
          <a:p>
            <a:pPr lvl="1"/>
            <a:r>
              <a:rPr lang="zh-CN" altLang="en-US" sz="2400" b="1" dirty="0" smtClean="0"/>
              <a:t>你</a:t>
            </a:r>
            <a:r>
              <a:rPr lang="zh-CN" altLang="en-US" sz="2400" b="1" dirty="0"/>
              <a:t>上网购物交易的信息存储在各个网站的</a:t>
            </a:r>
            <a:r>
              <a:rPr lang="zh-CN" altLang="en-US" sz="2400" b="1" dirty="0" smtClean="0"/>
              <a:t>后台数据库</a:t>
            </a:r>
            <a:r>
              <a:rPr lang="zh-CN" altLang="en-US" sz="2400" b="1" dirty="0"/>
              <a:t>中；</a:t>
            </a:r>
          </a:p>
          <a:p>
            <a:pPr lvl="1"/>
            <a:r>
              <a:rPr lang="zh-CN" altLang="en-US" sz="2400" b="1" dirty="0" smtClean="0"/>
              <a:t>你</a:t>
            </a:r>
            <a:r>
              <a:rPr lang="zh-CN" altLang="en-US" sz="2400" b="1" dirty="0"/>
              <a:t>的学籍信息存储在</a:t>
            </a:r>
            <a:r>
              <a:rPr lang="zh-CN" altLang="en-US" sz="2400" b="1" dirty="0" smtClean="0"/>
              <a:t>学校信息管理</a:t>
            </a:r>
            <a:r>
              <a:rPr lang="zh-CN" altLang="en-US" sz="2400" b="1" dirty="0"/>
              <a:t>中心的数据库</a:t>
            </a:r>
            <a:r>
              <a:rPr lang="zh-CN" altLang="en-US" sz="2400" b="1" dirty="0" smtClean="0"/>
              <a:t>中</a:t>
            </a:r>
            <a:endParaRPr lang="zh-CN" altLang="en-US" sz="2400" b="1" dirty="0"/>
          </a:p>
        </p:txBody>
      </p:sp>
      <p:sp>
        <p:nvSpPr>
          <p:cNvPr id="1675267" name="Rectangle 3"/>
          <p:cNvSpPr>
            <a:spLocks noGrp="1" noChangeArrowheads="1"/>
          </p:cNvSpPr>
          <p:nvPr>
            <p:ph type="title"/>
          </p:nvPr>
        </p:nvSpPr>
        <p:spPr>
          <a:xfrm>
            <a:off x="1403350" y="46038"/>
            <a:ext cx="6056313" cy="790575"/>
          </a:xfrm>
          <a:noFill/>
          <a:ln/>
        </p:spPr>
        <p:txBody>
          <a:bodyPr anchor="ctr"/>
          <a:lstStyle/>
          <a:p>
            <a:r>
              <a:rPr lang="zh-CN" altLang="en-US" b="0">
                <a:effectLst>
                  <a:outerShdw blurRad="38100" dist="38100" dir="2700000" algn="tl">
                    <a:srgbClr val="C0C0C0"/>
                  </a:outerShdw>
                </a:effectLst>
              </a:rPr>
              <a:t>什么是数据库</a:t>
            </a:r>
            <a:r>
              <a:rPr lang="en-US" altLang="zh-CN" sz="2000">
                <a:latin typeface="华文细黑"/>
              </a:rPr>
              <a:t>—</a:t>
            </a:r>
            <a:r>
              <a:rPr lang="zh-CN" altLang="en-US" sz="2000" b="0">
                <a:effectLst>
                  <a:outerShdw blurRad="38100" dist="38100" dir="2700000" algn="tl">
                    <a:srgbClr val="C0C0C0"/>
                  </a:outerShdw>
                </a:effectLst>
                <a:latin typeface="宋体" charset="-122"/>
              </a:rPr>
              <a:t>概述</a:t>
            </a:r>
          </a:p>
        </p:txBody>
      </p:sp>
    </p:spTree>
    <p:extLst>
      <p:ext uri="{BB962C8B-B14F-4D97-AF65-F5344CB8AC3E}">
        <p14:creationId xmlns:p14="http://schemas.microsoft.com/office/powerpoint/2010/main" val="125647095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iterate type="lt">
                                    <p:tmPct val="10000"/>
                                  </p:iterate>
                                  <p:childTnLst>
                                    <p:set>
                                      <p:cBhvr>
                                        <p:cTn id="6" dur="1" fill="hold">
                                          <p:stCondLst>
                                            <p:cond delay="0"/>
                                          </p:stCondLst>
                                        </p:cTn>
                                        <p:tgtEl>
                                          <p:spTgt spid="1675266">
                                            <p:txEl>
                                              <p:pRg st="0" end="0"/>
                                            </p:txEl>
                                          </p:spTgt>
                                        </p:tgtEl>
                                        <p:attrNameLst>
                                          <p:attrName>style.visibility</p:attrName>
                                        </p:attrNameLst>
                                      </p:cBhvr>
                                      <p:to>
                                        <p:strVal val="visible"/>
                                      </p:to>
                                    </p:set>
                                    <p:anim calcmode="lin" valueType="num">
                                      <p:cBhvr additive="base">
                                        <p:cTn id="7" dur="500" fill="hold"/>
                                        <p:tgtEl>
                                          <p:spTgt spid="167526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75266">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750"/>
                            </p:stCondLst>
                            <p:childTnLst>
                              <p:par>
                                <p:cTn id="10" presetID="2" presetClass="entr" presetSubtype="6" fill="hold" nodeType="afterEffect">
                                  <p:stCondLst>
                                    <p:cond delay="0"/>
                                  </p:stCondLst>
                                  <p:iterate type="lt">
                                    <p:tmPct val="10000"/>
                                  </p:iterate>
                                  <p:childTnLst>
                                    <p:set>
                                      <p:cBhvr>
                                        <p:cTn id="11" dur="1" fill="hold">
                                          <p:stCondLst>
                                            <p:cond delay="0"/>
                                          </p:stCondLst>
                                        </p:cTn>
                                        <p:tgtEl>
                                          <p:spTgt spid="1675266">
                                            <p:txEl>
                                              <p:pRg st="1" end="1"/>
                                            </p:txEl>
                                          </p:spTgt>
                                        </p:tgtEl>
                                        <p:attrNameLst>
                                          <p:attrName>style.visibility</p:attrName>
                                        </p:attrNameLst>
                                      </p:cBhvr>
                                      <p:to>
                                        <p:strVal val="visible"/>
                                      </p:to>
                                    </p:set>
                                    <p:anim calcmode="lin" valueType="num">
                                      <p:cBhvr additive="base">
                                        <p:cTn id="12" dur="500" fill="hold"/>
                                        <p:tgtEl>
                                          <p:spTgt spid="1675266">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75266">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450"/>
                            </p:stCondLst>
                            <p:childTnLst>
                              <p:par>
                                <p:cTn id="15" presetID="2" presetClass="entr" presetSubtype="6" fill="hold" nodeType="afterEffect">
                                  <p:stCondLst>
                                    <p:cond delay="0"/>
                                  </p:stCondLst>
                                  <p:iterate type="lt">
                                    <p:tmPct val="10000"/>
                                  </p:iterate>
                                  <p:childTnLst>
                                    <p:set>
                                      <p:cBhvr>
                                        <p:cTn id="16" dur="1" fill="hold">
                                          <p:stCondLst>
                                            <p:cond delay="0"/>
                                          </p:stCondLst>
                                        </p:cTn>
                                        <p:tgtEl>
                                          <p:spTgt spid="1675266">
                                            <p:txEl>
                                              <p:pRg st="2" end="2"/>
                                            </p:txEl>
                                          </p:spTgt>
                                        </p:tgtEl>
                                        <p:attrNameLst>
                                          <p:attrName>style.visibility</p:attrName>
                                        </p:attrNameLst>
                                      </p:cBhvr>
                                      <p:to>
                                        <p:strVal val="visible"/>
                                      </p:to>
                                    </p:set>
                                    <p:anim calcmode="lin" valueType="num">
                                      <p:cBhvr additive="base">
                                        <p:cTn id="17" dur="500" fill="hold"/>
                                        <p:tgtEl>
                                          <p:spTgt spid="1675266">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75266">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800"/>
                            </p:stCondLst>
                            <p:childTnLst>
                              <p:par>
                                <p:cTn id="20" presetID="2" presetClass="entr" presetSubtype="6" fill="hold" nodeType="afterEffect">
                                  <p:stCondLst>
                                    <p:cond delay="0"/>
                                  </p:stCondLst>
                                  <p:iterate type="lt">
                                    <p:tmPct val="10000"/>
                                  </p:iterate>
                                  <p:childTnLst>
                                    <p:set>
                                      <p:cBhvr>
                                        <p:cTn id="21" dur="1" fill="hold">
                                          <p:stCondLst>
                                            <p:cond delay="0"/>
                                          </p:stCondLst>
                                        </p:cTn>
                                        <p:tgtEl>
                                          <p:spTgt spid="1675266">
                                            <p:txEl>
                                              <p:pRg st="3" end="3"/>
                                            </p:txEl>
                                          </p:spTgt>
                                        </p:tgtEl>
                                        <p:attrNameLst>
                                          <p:attrName>style.visibility</p:attrName>
                                        </p:attrNameLst>
                                      </p:cBhvr>
                                      <p:to>
                                        <p:strVal val="visible"/>
                                      </p:to>
                                    </p:set>
                                    <p:anim calcmode="lin" valueType="num">
                                      <p:cBhvr additive="base">
                                        <p:cTn id="22" dur="500" fill="hold"/>
                                        <p:tgtEl>
                                          <p:spTgt spid="1675266">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675266">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150"/>
                            </p:stCondLst>
                            <p:childTnLst>
                              <p:par>
                                <p:cTn id="25" presetID="2" presetClass="entr" presetSubtype="6" fill="hold" nodeType="afterEffect">
                                  <p:stCondLst>
                                    <p:cond delay="0"/>
                                  </p:stCondLst>
                                  <p:iterate type="lt">
                                    <p:tmPct val="10000"/>
                                  </p:iterate>
                                  <p:childTnLst>
                                    <p:set>
                                      <p:cBhvr>
                                        <p:cTn id="26" dur="1" fill="hold">
                                          <p:stCondLst>
                                            <p:cond delay="0"/>
                                          </p:stCondLst>
                                        </p:cTn>
                                        <p:tgtEl>
                                          <p:spTgt spid="1675266">
                                            <p:txEl>
                                              <p:pRg st="4" end="4"/>
                                            </p:txEl>
                                          </p:spTgt>
                                        </p:tgtEl>
                                        <p:attrNameLst>
                                          <p:attrName>style.visibility</p:attrName>
                                        </p:attrNameLst>
                                      </p:cBhvr>
                                      <p:to>
                                        <p:strVal val="visible"/>
                                      </p:to>
                                    </p:set>
                                    <p:anim calcmode="lin" valueType="num">
                                      <p:cBhvr additive="base">
                                        <p:cTn id="27" dur="500" fill="hold"/>
                                        <p:tgtEl>
                                          <p:spTgt spid="1675266">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75266">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6850"/>
                            </p:stCondLst>
                            <p:childTnLst>
                              <p:par>
                                <p:cTn id="30" presetID="2" presetClass="entr" presetSubtype="6" fill="hold" nodeType="afterEffect">
                                  <p:stCondLst>
                                    <p:cond delay="0"/>
                                  </p:stCondLst>
                                  <p:iterate type="lt">
                                    <p:tmPct val="10000"/>
                                  </p:iterate>
                                  <p:childTnLst>
                                    <p:set>
                                      <p:cBhvr>
                                        <p:cTn id="31" dur="1" fill="hold">
                                          <p:stCondLst>
                                            <p:cond delay="0"/>
                                          </p:stCondLst>
                                        </p:cTn>
                                        <p:tgtEl>
                                          <p:spTgt spid="1675266">
                                            <p:txEl>
                                              <p:pRg st="5" end="5"/>
                                            </p:txEl>
                                          </p:spTgt>
                                        </p:tgtEl>
                                        <p:attrNameLst>
                                          <p:attrName>style.visibility</p:attrName>
                                        </p:attrNameLst>
                                      </p:cBhvr>
                                      <p:to>
                                        <p:strVal val="visible"/>
                                      </p:to>
                                    </p:set>
                                    <p:anim calcmode="lin" valueType="num">
                                      <p:cBhvr additive="base">
                                        <p:cTn id="32" dur="500" fill="hold"/>
                                        <p:tgtEl>
                                          <p:spTgt spid="1675266">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75266">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8550"/>
                            </p:stCondLst>
                            <p:childTnLst>
                              <p:par>
                                <p:cTn id="35" presetID="2" presetClass="entr" presetSubtype="6" fill="hold" nodeType="afterEffect">
                                  <p:stCondLst>
                                    <p:cond delay="0"/>
                                  </p:stCondLst>
                                  <p:iterate type="lt">
                                    <p:tmPct val="10000"/>
                                  </p:iterate>
                                  <p:childTnLst>
                                    <p:set>
                                      <p:cBhvr>
                                        <p:cTn id="36" dur="1" fill="hold">
                                          <p:stCondLst>
                                            <p:cond delay="0"/>
                                          </p:stCondLst>
                                        </p:cTn>
                                        <p:tgtEl>
                                          <p:spTgt spid="1675266">
                                            <p:txEl>
                                              <p:pRg st="6" end="6"/>
                                            </p:txEl>
                                          </p:spTgt>
                                        </p:tgtEl>
                                        <p:attrNameLst>
                                          <p:attrName>style.visibility</p:attrName>
                                        </p:attrNameLst>
                                      </p:cBhvr>
                                      <p:to>
                                        <p:strVal val="visible"/>
                                      </p:to>
                                    </p:set>
                                    <p:anim calcmode="lin" valueType="num">
                                      <p:cBhvr additive="base">
                                        <p:cTn id="37" dur="500" fill="hold"/>
                                        <p:tgtEl>
                                          <p:spTgt spid="1675266">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7526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5995C3A3-00A7-40DE-8822-E65C827A60DE}" type="slidenum">
              <a:rPr lang="en-US" altLang="zh-CN"/>
              <a:pPr/>
              <a:t>7</a:t>
            </a:fld>
            <a:endParaRPr lang="en-US" altLang="zh-CN"/>
          </a:p>
        </p:txBody>
      </p:sp>
      <p:sp>
        <p:nvSpPr>
          <p:cNvPr id="1685506" name="Rectangle 2"/>
          <p:cNvSpPr>
            <a:spLocks noGrp="1" noChangeArrowheads="1"/>
          </p:cNvSpPr>
          <p:nvPr>
            <p:ph type="body" idx="1"/>
          </p:nvPr>
        </p:nvSpPr>
        <p:spPr>
          <a:xfrm>
            <a:off x="395288" y="1268413"/>
            <a:ext cx="8172450" cy="4248150"/>
          </a:xfrm>
        </p:spPr>
        <p:txBody>
          <a:bodyPr/>
          <a:lstStyle/>
          <a:p>
            <a:r>
              <a:rPr lang="zh-CN" altLang="en-US" sz="2800" b="1">
                <a:latin typeface="华文琥珀" pitchFamily="2" charset="-122"/>
              </a:rPr>
              <a:t>数据与信息</a:t>
            </a:r>
            <a:endParaRPr lang="zh-CN" altLang="en-US" sz="2800" b="1"/>
          </a:p>
          <a:p>
            <a:pPr lvl="1"/>
            <a:r>
              <a:rPr lang="zh-CN" altLang="en-US" sz="2400" b="1"/>
              <a:t>数据是信息的物理表示和载体，数据经过处理，组织并赋予一定关联和意义后即可成为信息。</a:t>
            </a:r>
          </a:p>
          <a:p>
            <a:pPr lvl="1"/>
            <a:r>
              <a:rPr lang="zh-CN" altLang="en-US" sz="2400" b="1"/>
              <a:t>数据库中的数据是指可以通过特定设备输入到计算机中，并可以进行储存、处理和传输的各种数字、字母、文字、声音、图片和视频的总称。</a:t>
            </a:r>
            <a:r>
              <a:rPr lang="zh-CN" altLang="en-US" sz="2400"/>
              <a:t> </a:t>
            </a:r>
          </a:p>
          <a:p>
            <a:pPr lvl="1"/>
            <a:r>
              <a:rPr lang="zh-CN" altLang="en-US" sz="2400" b="1"/>
              <a:t>数据库中的信息是有关客观世界的可表示的真知，向人或计算机提供有关事物的事实和知识。是经过加工处理并对人类客观行为产生影响并具有一定价值的数据表现形式。</a:t>
            </a:r>
            <a:r>
              <a:rPr lang="zh-CN" altLang="en-US" sz="2400"/>
              <a:t> </a:t>
            </a:r>
          </a:p>
        </p:txBody>
      </p:sp>
      <p:sp>
        <p:nvSpPr>
          <p:cNvPr id="1685507" name="Rectangle 3"/>
          <p:cNvSpPr>
            <a:spLocks noGrp="1" noChangeArrowheads="1"/>
          </p:cNvSpPr>
          <p:nvPr>
            <p:ph type="title"/>
          </p:nvPr>
        </p:nvSpPr>
        <p:spPr>
          <a:xfrm>
            <a:off x="1403350" y="46038"/>
            <a:ext cx="6056313" cy="790575"/>
          </a:xfrm>
          <a:noFill/>
          <a:ln/>
        </p:spPr>
        <p:txBody>
          <a:bodyPr anchor="ctr"/>
          <a:lstStyle/>
          <a:p>
            <a:r>
              <a:rPr lang="zh-CN" altLang="en-US" sz="4400" b="0">
                <a:effectLst>
                  <a:outerShdw blurRad="38100" dist="38100" dir="2700000" algn="tl">
                    <a:srgbClr val="C0C0C0"/>
                  </a:outerShdw>
                </a:effectLst>
              </a:rPr>
              <a:t>什么是数据库</a:t>
            </a:r>
            <a:r>
              <a:rPr lang="en-US" altLang="zh-CN" sz="2400">
                <a:latin typeface="华文细黑"/>
              </a:rPr>
              <a:t>—</a:t>
            </a:r>
            <a:r>
              <a:rPr lang="zh-CN" altLang="en-US" sz="2400" b="0">
                <a:effectLst>
                  <a:outerShdw blurRad="38100" dist="38100" dir="2700000" algn="tl">
                    <a:srgbClr val="C0C0C0"/>
                  </a:outerShdw>
                </a:effectLst>
                <a:latin typeface="宋体" charset="-122"/>
              </a:rPr>
              <a:t>数据与信息</a:t>
            </a:r>
          </a:p>
        </p:txBody>
      </p:sp>
    </p:spTree>
    <p:extLst>
      <p:ext uri="{BB962C8B-B14F-4D97-AF65-F5344CB8AC3E}">
        <p14:creationId xmlns:p14="http://schemas.microsoft.com/office/powerpoint/2010/main" val="31620561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685506">
                                            <p:txEl>
                                              <p:pRg st="0" end="0"/>
                                            </p:txEl>
                                          </p:spTgt>
                                        </p:tgtEl>
                                        <p:attrNameLst>
                                          <p:attrName>style.visibility</p:attrName>
                                        </p:attrNameLst>
                                      </p:cBhvr>
                                      <p:to>
                                        <p:strVal val="visible"/>
                                      </p:to>
                                    </p:set>
                                    <p:anim calcmode="lin" valueType="num">
                                      <p:cBhvr>
                                        <p:cTn id="7" dur="500" fill="hold"/>
                                        <p:tgtEl>
                                          <p:spTgt spid="168550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85506">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685506">
                                            <p:txEl>
                                              <p:pRg st="1" end="1"/>
                                            </p:txEl>
                                          </p:spTgt>
                                        </p:tgtEl>
                                        <p:attrNameLst>
                                          <p:attrName>style.visibility</p:attrName>
                                        </p:attrNameLst>
                                      </p:cBhvr>
                                      <p:to>
                                        <p:strVal val="visible"/>
                                      </p:to>
                                    </p:set>
                                    <p:anim calcmode="lin" valueType="num">
                                      <p:cBhvr>
                                        <p:cTn id="12" dur="500" fill="hold"/>
                                        <p:tgtEl>
                                          <p:spTgt spid="168550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685506">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685506">
                                            <p:txEl>
                                              <p:pRg st="2" end="2"/>
                                            </p:txEl>
                                          </p:spTgt>
                                        </p:tgtEl>
                                        <p:attrNameLst>
                                          <p:attrName>style.visibility</p:attrName>
                                        </p:attrNameLst>
                                      </p:cBhvr>
                                      <p:to>
                                        <p:strVal val="visible"/>
                                      </p:to>
                                    </p:set>
                                    <p:anim calcmode="lin" valueType="num">
                                      <p:cBhvr>
                                        <p:cTn id="17" dur="500" fill="hold"/>
                                        <p:tgtEl>
                                          <p:spTgt spid="168550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685506">
                                            <p:txEl>
                                              <p:pRg st="2" end="2"/>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685506">
                                            <p:txEl>
                                              <p:pRg st="3" end="3"/>
                                            </p:txEl>
                                          </p:spTgt>
                                        </p:tgtEl>
                                        <p:attrNameLst>
                                          <p:attrName>style.visibility</p:attrName>
                                        </p:attrNameLst>
                                      </p:cBhvr>
                                      <p:to>
                                        <p:strVal val="visible"/>
                                      </p:to>
                                    </p:set>
                                    <p:anim calcmode="lin" valueType="num">
                                      <p:cBhvr>
                                        <p:cTn id="22" dur="500" fill="hold"/>
                                        <p:tgtEl>
                                          <p:spTgt spid="168550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685506">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78C0F93-2FE8-4069-9D35-1A020C8C843A}" type="slidenum">
              <a:rPr lang="en-US" altLang="zh-CN"/>
              <a:pPr/>
              <a:t>8</a:t>
            </a:fld>
            <a:endParaRPr lang="en-US" altLang="zh-CN"/>
          </a:p>
        </p:txBody>
      </p:sp>
      <p:sp>
        <p:nvSpPr>
          <p:cNvPr id="1734658" name="Rectangle 2"/>
          <p:cNvSpPr>
            <a:spLocks noGrp="1" noChangeArrowheads="1"/>
          </p:cNvSpPr>
          <p:nvPr>
            <p:ph type="body" idx="1"/>
          </p:nvPr>
        </p:nvSpPr>
        <p:spPr>
          <a:xfrm>
            <a:off x="395288" y="1268413"/>
            <a:ext cx="8172450" cy="4248150"/>
          </a:xfrm>
        </p:spPr>
        <p:txBody>
          <a:bodyPr/>
          <a:lstStyle/>
          <a:p>
            <a:r>
              <a:rPr lang="zh-CN" altLang="en-US" sz="2800" b="1">
                <a:latin typeface="华文琥珀" pitchFamily="2" charset="-122"/>
              </a:rPr>
              <a:t>数据与信息</a:t>
            </a:r>
            <a:endParaRPr lang="zh-CN" altLang="en-US" sz="2800" b="1"/>
          </a:p>
          <a:p>
            <a:pPr lvl="1"/>
            <a:r>
              <a:rPr lang="zh-CN" altLang="en-US" sz="2400" b="1"/>
              <a:t>信息不但具有可感知、可存储、可加工、可传递和可再生等自然属性，而且信息还是有价值的，价值体现在它的准确性、及时性、完整性和可靠性等方面。</a:t>
            </a:r>
          </a:p>
          <a:p>
            <a:pPr lvl="1"/>
            <a:r>
              <a:rPr lang="zh-CN" altLang="en-US" sz="2400" b="1"/>
              <a:t>信息和数据是不可分离而又有一定区别的概念，但在许多场合，信息与数据两个术语并不严格加以区别，如信息处理又常称数据处理。</a:t>
            </a:r>
            <a:r>
              <a:rPr lang="zh-CN" altLang="en-US" sz="2100"/>
              <a:t> </a:t>
            </a:r>
          </a:p>
        </p:txBody>
      </p:sp>
      <p:sp>
        <p:nvSpPr>
          <p:cNvPr id="1734659" name="Rectangle 3"/>
          <p:cNvSpPr>
            <a:spLocks noGrp="1" noChangeArrowheads="1"/>
          </p:cNvSpPr>
          <p:nvPr>
            <p:ph type="title"/>
          </p:nvPr>
        </p:nvSpPr>
        <p:spPr>
          <a:xfrm>
            <a:off x="1403350" y="46038"/>
            <a:ext cx="6056313" cy="790575"/>
          </a:xfrm>
          <a:noFill/>
          <a:ln/>
        </p:spPr>
        <p:txBody>
          <a:bodyPr anchor="ctr"/>
          <a:lstStyle/>
          <a:p>
            <a:r>
              <a:rPr lang="zh-CN" altLang="en-US" sz="4400" b="0">
                <a:effectLst>
                  <a:outerShdw blurRad="38100" dist="38100" dir="2700000" algn="tl">
                    <a:srgbClr val="C0C0C0"/>
                  </a:outerShdw>
                </a:effectLst>
              </a:rPr>
              <a:t>什么是数据库</a:t>
            </a:r>
            <a:r>
              <a:rPr lang="en-US" altLang="zh-CN" sz="2400">
                <a:latin typeface="华文细黑"/>
              </a:rPr>
              <a:t>—</a:t>
            </a:r>
            <a:r>
              <a:rPr lang="zh-CN" altLang="en-US" sz="2400" b="0">
                <a:effectLst>
                  <a:outerShdw blurRad="38100" dist="38100" dir="2700000" algn="tl">
                    <a:srgbClr val="C0C0C0"/>
                  </a:outerShdw>
                </a:effectLst>
                <a:latin typeface="宋体" charset="-122"/>
              </a:rPr>
              <a:t>数据与信息</a:t>
            </a:r>
          </a:p>
        </p:txBody>
      </p:sp>
    </p:spTree>
    <p:extLst>
      <p:ext uri="{BB962C8B-B14F-4D97-AF65-F5344CB8AC3E}">
        <p14:creationId xmlns:p14="http://schemas.microsoft.com/office/powerpoint/2010/main" val="14422577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734658">
                                            <p:txEl>
                                              <p:pRg st="0" end="0"/>
                                            </p:txEl>
                                          </p:spTgt>
                                        </p:tgtEl>
                                        <p:attrNameLst>
                                          <p:attrName>style.visibility</p:attrName>
                                        </p:attrNameLst>
                                      </p:cBhvr>
                                      <p:to>
                                        <p:strVal val="visible"/>
                                      </p:to>
                                    </p:set>
                                    <p:anim calcmode="lin" valueType="num">
                                      <p:cBhvr>
                                        <p:cTn id="7" dur="500" fill="hold"/>
                                        <p:tgtEl>
                                          <p:spTgt spid="173465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34658">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nodeType="afterEffect">
                                  <p:stCondLst>
                                    <p:cond delay="0"/>
                                  </p:stCondLst>
                                  <p:childTnLst>
                                    <p:set>
                                      <p:cBhvr>
                                        <p:cTn id="11" dur="1" fill="hold">
                                          <p:stCondLst>
                                            <p:cond delay="0"/>
                                          </p:stCondLst>
                                        </p:cTn>
                                        <p:tgtEl>
                                          <p:spTgt spid="1734658">
                                            <p:txEl>
                                              <p:pRg st="1" end="1"/>
                                            </p:txEl>
                                          </p:spTgt>
                                        </p:tgtEl>
                                        <p:attrNameLst>
                                          <p:attrName>style.visibility</p:attrName>
                                        </p:attrNameLst>
                                      </p:cBhvr>
                                      <p:to>
                                        <p:strVal val="visible"/>
                                      </p:to>
                                    </p:set>
                                    <p:anim calcmode="lin" valueType="num">
                                      <p:cBhvr>
                                        <p:cTn id="12" dur="500" fill="hold"/>
                                        <p:tgtEl>
                                          <p:spTgt spid="173465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734658">
                                            <p:txEl>
                                              <p:pRg st="1" end="1"/>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1734658">
                                            <p:txEl>
                                              <p:pRg st="2" end="2"/>
                                            </p:txEl>
                                          </p:spTgt>
                                        </p:tgtEl>
                                        <p:attrNameLst>
                                          <p:attrName>style.visibility</p:attrName>
                                        </p:attrNameLst>
                                      </p:cBhvr>
                                      <p:to>
                                        <p:strVal val="visible"/>
                                      </p:to>
                                    </p:set>
                                    <p:anim calcmode="lin" valueType="num">
                                      <p:cBhvr>
                                        <p:cTn id="17" dur="500" fill="hold"/>
                                        <p:tgtEl>
                                          <p:spTgt spid="173465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734658">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398D5C4B-35E4-4A7C-A491-ADE475309833}" type="slidenum">
              <a:rPr lang="en-US" altLang="zh-CN"/>
              <a:pPr/>
              <a:t>9</a:t>
            </a:fld>
            <a:endParaRPr lang="en-US" altLang="zh-CN"/>
          </a:p>
        </p:txBody>
      </p:sp>
      <p:sp>
        <p:nvSpPr>
          <p:cNvPr id="1686530" name="Rectangle 2"/>
          <p:cNvSpPr>
            <a:spLocks noGrp="1" noChangeArrowheads="1"/>
          </p:cNvSpPr>
          <p:nvPr>
            <p:ph type="body" idx="1"/>
          </p:nvPr>
        </p:nvSpPr>
        <p:spPr>
          <a:xfrm>
            <a:off x="395288" y="1268413"/>
            <a:ext cx="8172450" cy="4537075"/>
          </a:xfrm>
        </p:spPr>
        <p:txBody>
          <a:bodyPr/>
          <a:lstStyle/>
          <a:p>
            <a:r>
              <a:rPr lang="zh-CN" altLang="en-US" sz="3700" b="1" dirty="0">
                <a:latin typeface="华文琥珀" pitchFamily="2" charset="-122"/>
              </a:rPr>
              <a:t>数据（信息）处理</a:t>
            </a:r>
          </a:p>
          <a:p>
            <a:pPr lvl="1"/>
            <a:r>
              <a:rPr lang="zh-CN" altLang="en-US" b="1" dirty="0"/>
              <a:t>数据处理是指将数据转换成信息的过程。</a:t>
            </a:r>
          </a:p>
          <a:p>
            <a:pPr lvl="1"/>
            <a:r>
              <a:rPr lang="zh-CN" altLang="en-US" b="1" dirty="0"/>
              <a:t>广义地讲，数据处理包括对数据的收集、存储、加工、分类、检索、传播等一系列活动。</a:t>
            </a:r>
          </a:p>
          <a:p>
            <a:pPr lvl="1"/>
            <a:r>
              <a:rPr lang="zh-CN" altLang="en-US" b="1" dirty="0"/>
              <a:t>狭义地讲，数据处理是指对所输入的数据进行加工处理。</a:t>
            </a:r>
          </a:p>
          <a:p>
            <a:pPr lvl="1"/>
            <a:r>
              <a:rPr lang="zh-CN" altLang="en-US" b="1" dirty="0"/>
              <a:t>数据与信息的关系可以简单表示为：</a:t>
            </a:r>
          </a:p>
          <a:p>
            <a:pPr lvl="1">
              <a:buFont typeface="Wingdings" pitchFamily="2" charset="2"/>
              <a:buNone/>
            </a:pPr>
            <a:r>
              <a:rPr lang="zh-CN" altLang="en-US" b="1" dirty="0"/>
              <a:t>    </a:t>
            </a:r>
            <a:r>
              <a:rPr lang="zh-CN" altLang="en-US" b="1" dirty="0">
                <a:solidFill>
                  <a:srgbClr val="FF0000"/>
                </a:solidFill>
              </a:rPr>
              <a:t>信息＝数据＋处理</a:t>
            </a:r>
          </a:p>
        </p:txBody>
      </p:sp>
      <p:sp>
        <p:nvSpPr>
          <p:cNvPr id="1686531" name="Rectangle 3"/>
          <p:cNvSpPr>
            <a:spLocks noGrp="1" noChangeArrowheads="1"/>
          </p:cNvSpPr>
          <p:nvPr>
            <p:ph type="title"/>
          </p:nvPr>
        </p:nvSpPr>
        <p:spPr>
          <a:xfrm>
            <a:off x="1403350" y="46038"/>
            <a:ext cx="6056313" cy="790575"/>
          </a:xfrm>
          <a:noFill/>
          <a:ln/>
        </p:spPr>
        <p:txBody>
          <a:bodyPr anchor="ctr"/>
          <a:lstStyle/>
          <a:p>
            <a:r>
              <a:rPr lang="zh-CN" altLang="en-US" sz="4400" b="0">
                <a:effectLst>
                  <a:outerShdw blurRad="38100" dist="38100" dir="2700000" algn="tl">
                    <a:srgbClr val="C0C0C0"/>
                  </a:outerShdw>
                </a:effectLst>
              </a:rPr>
              <a:t>什么是数据库</a:t>
            </a:r>
            <a:r>
              <a:rPr lang="en-US" altLang="zh-CN" sz="2400">
                <a:latin typeface="华文细黑"/>
              </a:rPr>
              <a:t>—</a:t>
            </a:r>
            <a:r>
              <a:rPr lang="zh-CN" altLang="en-US" sz="2400" b="0">
                <a:effectLst>
                  <a:outerShdw blurRad="38100" dist="38100" dir="2700000" algn="tl">
                    <a:srgbClr val="C0C0C0"/>
                  </a:outerShdw>
                </a:effectLst>
                <a:latin typeface="宋体" charset="-122"/>
              </a:rPr>
              <a:t>数据与信息</a:t>
            </a:r>
          </a:p>
        </p:txBody>
      </p:sp>
    </p:spTree>
    <p:extLst>
      <p:ext uri="{BB962C8B-B14F-4D97-AF65-F5344CB8AC3E}">
        <p14:creationId xmlns:p14="http://schemas.microsoft.com/office/powerpoint/2010/main" val="16275288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0"/>
                                  </p:stCondLst>
                                  <p:childTnLst>
                                    <p:set>
                                      <p:cBhvr>
                                        <p:cTn id="6" dur="1" fill="hold">
                                          <p:stCondLst>
                                            <p:cond delay="0"/>
                                          </p:stCondLst>
                                        </p:cTn>
                                        <p:tgtEl>
                                          <p:spTgt spid="1686530">
                                            <p:txEl>
                                              <p:pRg st="0" end="0"/>
                                            </p:txEl>
                                          </p:spTgt>
                                        </p:tgtEl>
                                        <p:attrNameLst>
                                          <p:attrName>style.visibility</p:attrName>
                                        </p:attrNameLst>
                                      </p:cBhvr>
                                      <p:to>
                                        <p:strVal val="visible"/>
                                      </p:to>
                                    </p:set>
                                    <p:anim calcmode="lin" valueType="num">
                                      <p:cBhvr additive="base">
                                        <p:cTn id="7" dur="500" fill="hold"/>
                                        <p:tgtEl>
                                          <p:spTgt spid="16865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86530">
                                            <p:txEl>
                                              <p:pRg st="0" end="0"/>
                                            </p:txEl>
                                          </p:spTgt>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9" fill="hold" nodeType="afterEffect">
                                  <p:stCondLst>
                                    <p:cond delay="0"/>
                                  </p:stCondLst>
                                  <p:childTnLst>
                                    <p:set>
                                      <p:cBhvr>
                                        <p:cTn id="11" dur="1" fill="hold">
                                          <p:stCondLst>
                                            <p:cond delay="0"/>
                                          </p:stCondLst>
                                        </p:cTn>
                                        <p:tgtEl>
                                          <p:spTgt spid="1686530">
                                            <p:txEl>
                                              <p:pRg st="1" end="1"/>
                                            </p:txEl>
                                          </p:spTgt>
                                        </p:tgtEl>
                                        <p:attrNameLst>
                                          <p:attrName>style.visibility</p:attrName>
                                        </p:attrNameLst>
                                      </p:cBhvr>
                                      <p:to>
                                        <p:strVal val="visible"/>
                                      </p:to>
                                    </p:set>
                                    <p:anim calcmode="lin" valueType="num">
                                      <p:cBhvr additive="base">
                                        <p:cTn id="12" dur="500" fill="hold"/>
                                        <p:tgtEl>
                                          <p:spTgt spid="168653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86530">
                                            <p:txEl>
                                              <p:pRg st="1" end="1"/>
                                            </p:txEl>
                                          </p:spTgt>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9" fill="hold" nodeType="afterEffect">
                                  <p:stCondLst>
                                    <p:cond delay="0"/>
                                  </p:stCondLst>
                                  <p:childTnLst>
                                    <p:set>
                                      <p:cBhvr>
                                        <p:cTn id="16" dur="1" fill="hold">
                                          <p:stCondLst>
                                            <p:cond delay="0"/>
                                          </p:stCondLst>
                                        </p:cTn>
                                        <p:tgtEl>
                                          <p:spTgt spid="1686530">
                                            <p:txEl>
                                              <p:pRg st="2" end="2"/>
                                            </p:txEl>
                                          </p:spTgt>
                                        </p:tgtEl>
                                        <p:attrNameLst>
                                          <p:attrName>style.visibility</p:attrName>
                                        </p:attrNameLst>
                                      </p:cBhvr>
                                      <p:to>
                                        <p:strVal val="visible"/>
                                      </p:to>
                                    </p:set>
                                    <p:anim calcmode="lin" valueType="num">
                                      <p:cBhvr additive="base">
                                        <p:cTn id="17" dur="500" fill="hold"/>
                                        <p:tgtEl>
                                          <p:spTgt spid="168653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86530">
                                            <p:txEl>
                                              <p:pRg st="2" end="2"/>
                                            </p:txEl>
                                          </p:spTgt>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9" fill="hold" nodeType="afterEffect">
                                  <p:stCondLst>
                                    <p:cond delay="0"/>
                                  </p:stCondLst>
                                  <p:childTnLst>
                                    <p:set>
                                      <p:cBhvr>
                                        <p:cTn id="21" dur="1" fill="hold">
                                          <p:stCondLst>
                                            <p:cond delay="0"/>
                                          </p:stCondLst>
                                        </p:cTn>
                                        <p:tgtEl>
                                          <p:spTgt spid="1686530">
                                            <p:txEl>
                                              <p:pRg st="3" end="3"/>
                                            </p:txEl>
                                          </p:spTgt>
                                        </p:tgtEl>
                                        <p:attrNameLst>
                                          <p:attrName>style.visibility</p:attrName>
                                        </p:attrNameLst>
                                      </p:cBhvr>
                                      <p:to>
                                        <p:strVal val="visible"/>
                                      </p:to>
                                    </p:set>
                                    <p:anim calcmode="lin" valueType="num">
                                      <p:cBhvr additive="base">
                                        <p:cTn id="22" dur="500" fill="hold"/>
                                        <p:tgtEl>
                                          <p:spTgt spid="1686530">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686530">
                                            <p:txEl>
                                              <p:pRg st="3" end="3"/>
                                            </p:txEl>
                                          </p:spTgt>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9" fill="hold" nodeType="afterEffect">
                                  <p:stCondLst>
                                    <p:cond delay="0"/>
                                  </p:stCondLst>
                                  <p:childTnLst>
                                    <p:set>
                                      <p:cBhvr>
                                        <p:cTn id="26" dur="1" fill="hold">
                                          <p:stCondLst>
                                            <p:cond delay="0"/>
                                          </p:stCondLst>
                                        </p:cTn>
                                        <p:tgtEl>
                                          <p:spTgt spid="1686530">
                                            <p:txEl>
                                              <p:pRg st="4" end="4"/>
                                            </p:txEl>
                                          </p:spTgt>
                                        </p:tgtEl>
                                        <p:attrNameLst>
                                          <p:attrName>style.visibility</p:attrName>
                                        </p:attrNameLst>
                                      </p:cBhvr>
                                      <p:to>
                                        <p:strVal val="visible"/>
                                      </p:to>
                                    </p:set>
                                    <p:anim calcmode="lin" valueType="num">
                                      <p:cBhvr additive="base">
                                        <p:cTn id="27" dur="500" fill="hold"/>
                                        <p:tgtEl>
                                          <p:spTgt spid="1686530">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86530">
                                            <p:txEl>
                                              <p:pRg st="4" end="4"/>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9" fill="hold" nodeType="afterEffect">
                                  <p:stCondLst>
                                    <p:cond delay="0"/>
                                  </p:stCondLst>
                                  <p:childTnLst>
                                    <p:set>
                                      <p:cBhvr>
                                        <p:cTn id="31" dur="1" fill="hold">
                                          <p:stCondLst>
                                            <p:cond delay="0"/>
                                          </p:stCondLst>
                                        </p:cTn>
                                        <p:tgtEl>
                                          <p:spTgt spid="1686530">
                                            <p:txEl>
                                              <p:pRg st="5" end="5"/>
                                            </p:txEl>
                                          </p:spTgt>
                                        </p:tgtEl>
                                        <p:attrNameLst>
                                          <p:attrName>style.visibility</p:attrName>
                                        </p:attrNameLst>
                                      </p:cBhvr>
                                      <p:to>
                                        <p:strVal val="visible"/>
                                      </p:to>
                                    </p:set>
                                    <p:anim calcmode="lin" valueType="num">
                                      <p:cBhvr additive="base">
                                        <p:cTn id="32" dur="500" fill="hold"/>
                                        <p:tgtEl>
                                          <p:spTgt spid="1686530">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686530">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计算机基础">
  <a:themeElements>
    <a:clrScheme name="计算机基础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3F0678"/>
      </a:hlink>
      <a:folHlink>
        <a:srgbClr val="39939D"/>
      </a:folHlink>
    </a:clrScheme>
    <a:fontScheme name="计算机基础">
      <a:majorFont>
        <a:latin typeface="Arial"/>
        <a:ea typeface="华文琥珀"/>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chemeClr val="tx1"/>
          </a:solidFill>
          <a:prstDash val="solid"/>
          <a:round/>
          <a:headEnd type="none" w="med" len="med"/>
          <a:tailEnd type="none" w="med" len="med"/>
        </a:ln>
        <a:effectLst>
          <a:outerShdw dist="563972" dir="14049741" sx="125000" sy="125000" algn="tl"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chemeClr val="tx1"/>
          </a:solidFill>
          <a:prstDash val="solid"/>
          <a:round/>
          <a:headEnd type="none" w="med" len="med"/>
          <a:tailEnd type="none" w="med" len="med"/>
        </a:ln>
        <a:effectLst>
          <a:outerShdw dist="563972" dir="14049741" sx="125000" sy="125000" algn="tl" rotWithShape="0">
            <a:schemeClr val="bg2">
              <a:alpha val="8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计算机基础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计算机基础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计算机基础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计算机基础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计算机基础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计算机基础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计算机基础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计算机基础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计算机基础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计算机基础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计算机基础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3F0678"/>
        </a:hlink>
        <a:folHlink>
          <a:srgbClr val="39939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计算机基础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themeOverride>
</file>

<file path=docProps/app.xml><?xml version="1.0" encoding="utf-8"?>
<Properties xmlns="http://schemas.openxmlformats.org/officeDocument/2006/extended-properties" xmlns:vt="http://schemas.openxmlformats.org/officeDocument/2006/docPropsVTypes">
  <TotalTime>1437</TotalTime>
  <Words>4318</Words>
  <Application>Microsoft Office PowerPoint</Application>
  <PresentationFormat>全屏显示(4:3)</PresentationFormat>
  <Paragraphs>443</Paragraphs>
  <Slides>58</Slides>
  <Notes>1</Notes>
  <HiddenSlides>0</HiddenSlides>
  <MMClips>1</MMClips>
  <ScaleCrop>false</ScaleCrop>
  <HeadingPairs>
    <vt:vector size="4" baseType="variant">
      <vt:variant>
        <vt:lpstr>主题</vt:lpstr>
      </vt:variant>
      <vt:variant>
        <vt:i4>1</vt:i4>
      </vt:variant>
      <vt:variant>
        <vt:lpstr>幻灯片标题</vt:lpstr>
      </vt:variant>
      <vt:variant>
        <vt:i4>58</vt:i4>
      </vt:variant>
    </vt:vector>
  </HeadingPairs>
  <TitlesOfParts>
    <vt:vector size="59" baseType="lpstr">
      <vt:lpstr>计算机基础</vt:lpstr>
      <vt:lpstr>PowerPoint 演示文稿</vt:lpstr>
      <vt:lpstr>PowerPoint 演示文稿</vt:lpstr>
      <vt:lpstr>引导关键字</vt:lpstr>
      <vt:lpstr>PowerPoint 演示文稿</vt:lpstr>
      <vt:lpstr>什么是数据库 —概述</vt:lpstr>
      <vt:lpstr>什么是数据库—概述</vt:lpstr>
      <vt:lpstr>什么是数据库—数据与信息</vt:lpstr>
      <vt:lpstr>什么是数据库—数据与信息</vt:lpstr>
      <vt:lpstr>什么是数据库—数据与信息</vt:lpstr>
      <vt:lpstr>什么是数据库—数据与信息</vt:lpstr>
      <vt:lpstr>什么是数据库—数据管理技术发展</vt:lpstr>
      <vt:lpstr>什么是数据库—数据管理技术发展</vt:lpstr>
      <vt:lpstr>什么是数据库—数据库系统的组成</vt:lpstr>
      <vt:lpstr>什么是数据库—数据库系统的组成</vt:lpstr>
      <vt:lpstr>什么是数据库—数据库系统的组成</vt:lpstr>
      <vt:lpstr>什么是数据库—数据库系统的组成</vt:lpstr>
      <vt:lpstr>什么是数据库—数据库系统的组成</vt:lpstr>
      <vt:lpstr>什么是数据库—数据库系统的组成</vt:lpstr>
      <vt:lpstr>什么是数据库—数据库系统的组成</vt:lpstr>
      <vt:lpstr>PowerPoint 演示文稿</vt:lpstr>
      <vt:lpstr>数据库能做什么——功能</vt:lpstr>
      <vt:lpstr>数据库能做什么——功能</vt:lpstr>
      <vt:lpstr>数据库能做什么——功能</vt:lpstr>
      <vt:lpstr>数据库能做什么——功能</vt:lpstr>
      <vt:lpstr>数据库能做什么——功能</vt:lpstr>
      <vt:lpstr>数据库能做什么——功能</vt:lpstr>
      <vt:lpstr>数据库能做什么——功能</vt:lpstr>
      <vt:lpstr>PowerPoint 演示文稿</vt:lpstr>
      <vt:lpstr>数据库结构与数据库设计</vt:lpstr>
      <vt:lpstr>数据库结构与数据库设计</vt:lpstr>
      <vt:lpstr>数据库结构与数据库设计</vt:lpstr>
      <vt:lpstr>数据库结构与数据库设计</vt:lpstr>
      <vt:lpstr>数据库结构与数据库设计</vt:lpstr>
      <vt:lpstr>数据库结构与数据库设计</vt:lpstr>
      <vt:lpstr>数据库结构与数据库设计</vt:lpstr>
      <vt:lpstr>数据库结构与数据库设计</vt:lpstr>
      <vt:lpstr>数据库结构与数据库设计</vt:lpstr>
      <vt:lpstr>数据库结构与数据库设计</vt:lpstr>
      <vt:lpstr>数据库结构与数据库设计</vt:lpstr>
      <vt:lpstr>数据库结构与数据库设计</vt:lpstr>
      <vt:lpstr>数据库结构与数据库设计</vt:lpstr>
      <vt:lpstr>数据库结构与数据库设计</vt:lpstr>
      <vt:lpstr>数据库结构与数据库设计</vt:lpstr>
      <vt:lpstr>数据库结构与数据库设计</vt:lpstr>
      <vt:lpstr>PowerPoint 演示文稿</vt:lpstr>
      <vt:lpstr>主流网络数据库产品简介</vt:lpstr>
      <vt:lpstr>主流网络数据库产品简介</vt:lpstr>
      <vt:lpstr>主流网络数据库产品简介</vt:lpstr>
      <vt:lpstr>主流网络数据库产品简介 -- Access的基本操作与使用</vt:lpstr>
      <vt:lpstr>主流网络数据库产品简介 -- Access的基本操作与使用</vt:lpstr>
      <vt:lpstr>主流网络数据库产品简介 -- Access的基本操作与使用</vt:lpstr>
      <vt:lpstr>主流网络数据库产品简介 -- Access的基本操作与使用</vt:lpstr>
      <vt:lpstr>主流网络数据库产品简介 -- Access的基本操作与使用</vt:lpstr>
      <vt:lpstr>PowerPoint 演示文稿</vt:lpstr>
      <vt:lpstr>数据库技术应用新趋势</vt:lpstr>
      <vt:lpstr>数据库技术应用新趋势</vt:lpstr>
      <vt:lpstr>第5章 数据库技术</vt:lpstr>
      <vt:lpstr>今天暂且到此 谢谢大家</vt:lpstr>
    </vt:vector>
  </TitlesOfParts>
  <Company>杭州电子科技大学计算机学院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计算机基础与应用案例教程讲稿</dc:subject>
  <dc:creator>郭艳华</dc:creator>
  <cp:lastModifiedBy>leo</cp:lastModifiedBy>
  <cp:revision>110</cp:revision>
  <dcterms:created xsi:type="dcterms:W3CDTF">2012-05-19T09:02:08Z</dcterms:created>
  <dcterms:modified xsi:type="dcterms:W3CDTF">2016-06-01T06:06:32Z</dcterms:modified>
</cp:coreProperties>
</file>